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8" r:id="rId2"/>
    <p:sldId id="257" r:id="rId3"/>
    <p:sldId id="258" r:id="rId4"/>
    <p:sldId id="259" r:id="rId5"/>
    <p:sldId id="269" r:id="rId6"/>
    <p:sldId id="270" r:id="rId7"/>
    <p:sldId id="271" r:id="rId8"/>
    <p:sldId id="272" r:id="rId9"/>
    <p:sldId id="273" r:id="rId10"/>
    <p:sldId id="274" r:id="rId11"/>
    <p:sldId id="275" r:id="rId12"/>
    <p:sldId id="276" r:id="rId13"/>
    <p:sldId id="277" r:id="rId14"/>
    <p:sldId id="278" r:id="rId15"/>
    <p:sldId id="282" r:id="rId16"/>
    <p:sldId id="283" r:id="rId17"/>
    <p:sldId id="284" r:id="rId18"/>
    <p:sldId id="285" r:id="rId19"/>
    <p:sldId id="286" r:id="rId20"/>
    <p:sldId id="287" r:id="rId21"/>
    <p:sldId id="288" r:id="rId22"/>
    <p:sldId id="289" r:id="rId23"/>
    <p:sldId id="291" r:id="rId24"/>
    <p:sldId id="292" r:id="rId25"/>
    <p:sldId id="267" r:id="rId26"/>
    <p:sldId id="266"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B2DEA8-6773-4048-A1CF-29EB947DE212}" type="datetimeFigureOut">
              <a:rPr lang="en-GB" smtClean="0"/>
              <a:t>05/07/2026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E83C922-66DB-490E-A385-48F63B78D9B7}" type="slidenum">
              <a:rPr lang="en-GB" smtClean="0"/>
              <a:t>‹#›</a:t>
            </a:fld>
            <a:endParaRPr lang="en-GB"/>
          </a:p>
        </p:txBody>
      </p:sp>
    </p:spTree>
    <p:extLst>
      <p:ext uri="{BB962C8B-B14F-4D97-AF65-F5344CB8AC3E}">
        <p14:creationId xmlns:p14="http://schemas.microsoft.com/office/powerpoint/2010/main" val="224507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9E1A-AFEF-3741-379E-ED6B49EE7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C2188-3A31-B0A2-AA2E-ECB0420D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3" name="Picture 12">
            <a:extLst>
              <a:ext uri="{FF2B5EF4-FFF2-40B4-BE49-F238E27FC236}">
                <a16:creationId xmlns:a16="http://schemas.microsoft.com/office/drawing/2014/main" id="{492A242B-AD5B-B01F-50DF-E075861027A3}"/>
              </a:ext>
            </a:extLst>
          </p:cNvPr>
          <p:cNvPicPr>
            <a:picLocks noChangeAspect="1"/>
          </p:cNvPicPr>
          <p:nvPr userDrawn="1"/>
        </p:nvPicPr>
        <p:blipFill>
          <a:blip r:embed="rId2"/>
          <a:stretch>
            <a:fillRect/>
          </a:stretch>
        </p:blipFill>
        <p:spPr>
          <a:xfrm>
            <a:off x="10668000" y="4935780"/>
            <a:ext cx="1152930" cy="1696641"/>
          </a:xfrm>
          <a:prstGeom prst="rect">
            <a:avLst/>
          </a:prstGeom>
        </p:spPr>
      </p:pic>
      <p:sp>
        <p:nvSpPr>
          <p:cNvPr id="16" name="Footer Placeholder 4">
            <a:extLst>
              <a:ext uri="{FF2B5EF4-FFF2-40B4-BE49-F238E27FC236}">
                <a16:creationId xmlns:a16="http://schemas.microsoft.com/office/drawing/2014/main" id="{8F6199CD-0767-2305-CAAE-8242ADFC6281}"/>
              </a:ext>
            </a:extLst>
          </p:cNvPr>
          <p:cNvSpPr>
            <a:spLocks noGrp="1"/>
          </p:cNvSpPr>
          <p:nvPr>
            <p:ph type="ftr" sz="quarter" idx="3"/>
          </p:nvPr>
        </p:nvSpPr>
        <p:spPr>
          <a:xfrm>
            <a:off x="2095500" y="6310400"/>
            <a:ext cx="8001000" cy="317500"/>
          </a:xfrm>
          <a:prstGeom prst="rect">
            <a:avLst/>
          </a:prstGeom>
        </p:spPr>
        <p:txBody>
          <a:bodyPr vert="horz" lIns="91440" tIns="45720" rIns="91440" bIns="45720" rtlCol="0" anchor="ctr"/>
          <a:lstStyle>
            <a:lvl1pPr algn="ctr">
              <a:defRPr sz="1200">
                <a:solidFill>
                  <a:schemeClr val="tx1">
                    <a:tint val="82000"/>
                  </a:schemeClr>
                </a:solidFill>
                <a:latin typeface="Gill Sans MT" panose="020B0502020104020203" pitchFamily="34" charset="0"/>
              </a:defRPr>
            </a:lvl1pPr>
          </a:lstStyle>
          <a:p>
            <a:r>
              <a:rPr lang="en-GB" dirty="0"/>
              <a:t>© 2026 David Graham et </a:t>
            </a:r>
            <a:r>
              <a:rPr lang="en-GB" sz="1000" dirty="0"/>
              <a:t>al</a:t>
            </a:r>
            <a:r>
              <a:rPr lang="en-GB" dirty="0"/>
              <a:t>. </a:t>
            </a:r>
            <a:r>
              <a:rPr lang="en-GB" i="1" dirty="0"/>
              <a:t>Culinary and Food Service Operations Management for Industry 5.0. </a:t>
            </a:r>
            <a:r>
              <a:rPr lang="en-GB" dirty="0"/>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2266642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32DE-C9F6-B45A-5952-BB4781943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6F096A-A11B-8212-0F88-17C12F97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63190F-DA1A-1E77-9B06-CC81F86E142F}"/>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7D637325-35A5-481D-8AF0-CCBA83568A03}"/>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FA2B893A-958E-C4CC-CCE8-53938DE80A66}"/>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349468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53549-BB1B-1B3B-ECEA-7249FF8E09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E113B-C946-14C0-6E52-B801E3E83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A42D98-49E0-ACFA-6382-E8AD43625B6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A8B9871C-67BF-B37E-9486-573F5254A80E}"/>
              </a:ext>
            </a:extLst>
          </p:cNvPr>
          <p:cNvSpPr>
            <a:spLocks noGrp="1"/>
          </p:cNvSpPr>
          <p:nvPr>
            <p:ph type="ftr" sz="quarter" idx="11"/>
          </p:nvPr>
        </p:nvSpPr>
        <p:spPr>
          <a:xfrm>
            <a:off x="1981200" y="6310400"/>
            <a:ext cx="8001000" cy="317500"/>
          </a:xfrm>
          <a:prstGeom prst="rect">
            <a:avLst/>
          </a:prstGeom>
        </p:spPr>
        <p:txBody>
          <a:bodyPr/>
          <a:lstStyle>
            <a:lvl1pPr>
              <a:defRPr sz="1000"/>
            </a:lvl1pPr>
          </a:lstStyle>
          <a:p>
            <a:r>
              <a:rPr lang="en-US" dirty="0"/>
              <a:t>© 2026 David Graham et al. Culinary and Food Service Operations Management for Industry 5.0. Goodfellow Publishers</a:t>
            </a:r>
            <a:endParaRPr lang="en-GB" sz="1000" dirty="0"/>
          </a:p>
        </p:txBody>
      </p:sp>
      <p:sp>
        <p:nvSpPr>
          <p:cNvPr id="6" name="Slide Number Placeholder 5">
            <a:extLst>
              <a:ext uri="{FF2B5EF4-FFF2-40B4-BE49-F238E27FC236}">
                <a16:creationId xmlns:a16="http://schemas.microsoft.com/office/drawing/2014/main" id="{6FBBF055-FB37-2E93-9023-964F951410D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Tree>
    <p:extLst>
      <p:ext uri="{BB962C8B-B14F-4D97-AF65-F5344CB8AC3E}">
        <p14:creationId xmlns:p14="http://schemas.microsoft.com/office/powerpoint/2010/main" val="52009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31D6-7601-1F25-78F1-EA4388316254}"/>
              </a:ext>
            </a:extLst>
          </p:cNvPr>
          <p:cNvSpPr>
            <a:spLocks noGrp="1"/>
          </p:cNvSpPr>
          <p:nvPr>
            <p:ph type="title"/>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665C1913-38B7-A9CD-E574-A6446D77A7F7}"/>
              </a:ext>
            </a:extLst>
          </p:cNvPr>
          <p:cNvSpPr>
            <a:spLocks noGrp="1"/>
          </p:cNvSpPr>
          <p:nvPr>
            <p:ph type="ftr" sz="quarter" idx="10"/>
          </p:nvPr>
        </p:nvSpPr>
        <p:spPr>
          <a:xfrm>
            <a:off x="1981200" y="63104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a:t>Goodfellow Publishers</a:t>
            </a:r>
            <a:endParaRPr lang="en-GB" sz="1000" dirty="0">
              <a:latin typeface="Gill Sans MT" panose="020B0502020104020203" pitchFamily="34" charset="0"/>
            </a:endParaRPr>
          </a:p>
        </p:txBody>
      </p:sp>
    </p:spTree>
    <p:extLst>
      <p:ext uri="{BB962C8B-B14F-4D97-AF65-F5344CB8AC3E}">
        <p14:creationId xmlns:p14="http://schemas.microsoft.com/office/powerpoint/2010/main" val="348470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41AB-503B-738E-5D2C-45877135D4A9}"/>
              </a:ext>
            </a:extLst>
          </p:cNvPr>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2C4DAA4-BA06-744D-5F2D-618CC17CEB0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DE2389FB-24AD-453A-49B4-15EDB252A82D}"/>
              </a:ext>
            </a:extLst>
          </p:cNvPr>
          <p:cNvSpPr>
            <a:spLocks noGrp="1"/>
          </p:cNvSpPr>
          <p:nvPr>
            <p:ph type="ftr" sz="quarter" idx="11"/>
          </p:nvPr>
        </p:nvSpPr>
        <p:spPr>
          <a:xfrm>
            <a:off x="2095500" y="633412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sp>
        <p:nvSpPr>
          <p:cNvPr id="6" name="Slide Number Placeholder 5">
            <a:extLst>
              <a:ext uri="{FF2B5EF4-FFF2-40B4-BE49-F238E27FC236}">
                <a16:creationId xmlns:a16="http://schemas.microsoft.com/office/drawing/2014/main" id="{BA643C24-71BF-1162-D9C4-5927F91B26C5}"/>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pic>
        <p:nvPicPr>
          <p:cNvPr id="8" name="Picture 7">
            <a:extLst>
              <a:ext uri="{FF2B5EF4-FFF2-40B4-BE49-F238E27FC236}">
                <a16:creationId xmlns:a16="http://schemas.microsoft.com/office/drawing/2014/main" id="{3ACB1074-D289-DA11-3C83-C32B37DD9B43}"/>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2687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E686-B701-378D-89CE-1D1C020B57E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F708F-DFB0-B7DC-0399-C44EACEFA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6E982EB8-FEBC-7C87-DE96-7EE6F5003E9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3752370A-7412-8626-3710-6C77712B6D21}"/>
              </a:ext>
            </a:extLst>
          </p:cNvPr>
          <p:cNvSpPr>
            <a:spLocks noGrp="1"/>
          </p:cNvSpPr>
          <p:nvPr>
            <p:ph type="ftr" sz="quarter" idx="11"/>
          </p:nvPr>
        </p:nvSpPr>
        <p:spPr>
          <a:xfrm>
            <a:off x="2095500" y="6403975"/>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1" name="Picture 10">
            <a:extLst>
              <a:ext uri="{FF2B5EF4-FFF2-40B4-BE49-F238E27FC236}">
                <a16:creationId xmlns:a16="http://schemas.microsoft.com/office/drawing/2014/main" id="{A761A8CA-D0F6-32E0-CDAA-45C1DD47BF0D}"/>
              </a:ext>
            </a:extLst>
          </p:cNvPr>
          <p:cNvPicPr>
            <a:picLocks noChangeAspect="1"/>
          </p:cNvPicPr>
          <p:nvPr userDrawn="1"/>
        </p:nvPicPr>
        <p:blipFill>
          <a:blip r:embed="rId2"/>
          <a:stretch>
            <a:fillRect/>
          </a:stretch>
        </p:blipFill>
        <p:spPr>
          <a:xfrm>
            <a:off x="10291218" y="5207000"/>
            <a:ext cx="1056232" cy="1552581"/>
          </a:xfrm>
          <a:prstGeom prst="rect">
            <a:avLst/>
          </a:prstGeom>
        </p:spPr>
      </p:pic>
    </p:spTree>
    <p:extLst>
      <p:ext uri="{BB962C8B-B14F-4D97-AF65-F5344CB8AC3E}">
        <p14:creationId xmlns:p14="http://schemas.microsoft.com/office/powerpoint/2010/main" val="94325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B7BF-BD25-F019-6553-9BF445C34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F341ED-69B5-2A8E-97D5-797A3E5FF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393AB-1102-0B84-7A09-A6EDC3EC8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CEA4626-B940-DFE8-6621-417520CEBBC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634AC91E-E48B-F44A-EF49-B37BDE807827}"/>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D9E9F0D2-51DE-CC0F-F024-109DEBE8C34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03756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FD7F-159D-BB01-84D7-A9FB929A5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47943-842F-E053-23F0-B16BF450B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CEE096-8C36-03A2-4F2C-A084E18DD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C57E0E-FD13-2BC1-5CC8-827E819B8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2A808F-5695-4EA8-3996-2C806046D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F7A1430-ADAA-5EE4-4663-DB61FBF9686B}"/>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10" name="Footer Placeholder 4">
            <a:extLst>
              <a:ext uri="{FF2B5EF4-FFF2-40B4-BE49-F238E27FC236}">
                <a16:creationId xmlns:a16="http://schemas.microsoft.com/office/drawing/2014/main" id="{84F7D9DD-32D0-3DEB-3C36-444D96BBAB79}"/>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2" name="Picture 11">
            <a:extLst>
              <a:ext uri="{FF2B5EF4-FFF2-40B4-BE49-F238E27FC236}">
                <a16:creationId xmlns:a16="http://schemas.microsoft.com/office/drawing/2014/main" id="{48BCDA5F-7E2B-5D3A-03E0-8189AE6FCFE5}"/>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124384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B833-9E0A-CDFB-B56C-622A95B2E41F}"/>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C01A0259-B88D-CFB7-6465-2C8896FC0A8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7" name="Footer Placeholder 4">
            <a:extLst>
              <a:ext uri="{FF2B5EF4-FFF2-40B4-BE49-F238E27FC236}">
                <a16:creationId xmlns:a16="http://schemas.microsoft.com/office/drawing/2014/main" id="{26828016-0807-B30E-2C5C-784AFCD68107}"/>
              </a:ext>
            </a:extLst>
          </p:cNvPr>
          <p:cNvSpPr txBox="1">
            <a:spLocks/>
          </p:cNvSpPr>
          <p:nvPr userDrawn="1"/>
        </p:nvSpPr>
        <p:spPr>
          <a:xfrm>
            <a:off x="1955800" y="6403975"/>
            <a:ext cx="8001000" cy="3175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 2026 David Graham et al. </a:t>
            </a:r>
            <a:r>
              <a:rPr lang="en-GB" sz="1000" i="1" dirty="0"/>
              <a:t>Culinary and Food Service Operations Management for Industry 5.0. </a:t>
            </a:r>
            <a:r>
              <a:rPr lang="en-GB" sz="1000" dirty="0"/>
              <a:t>Goodfellow Publishers</a:t>
            </a:r>
          </a:p>
        </p:txBody>
      </p:sp>
      <p:pic>
        <p:nvPicPr>
          <p:cNvPr id="9" name="Picture 8">
            <a:extLst>
              <a:ext uri="{FF2B5EF4-FFF2-40B4-BE49-F238E27FC236}">
                <a16:creationId xmlns:a16="http://schemas.microsoft.com/office/drawing/2014/main" id="{30A4E881-3C5A-9C39-E992-0F6C4A8860FA}"/>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347629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029D67-AAB7-2C95-6408-292EE9804F78}"/>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5" name="Footer Placeholder 4">
            <a:extLst>
              <a:ext uri="{FF2B5EF4-FFF2-40B4-BE49-F238E27FC236}">
                <a16:creationId xmlns:a16="http://schemas.microsoft.com/office/drawing/2014/main" id="{1C8F7F7F-855C-69F3-B80A-4F72D7F5687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7" name="Picture 6">
            <a:extLst>
              <a:ext uri="{FF2B5EF4-FFF2-40B4-BE49-F238E27FC236}">
                <a16:creationId xmlns:a16="http://schemas.microsoft.com/office/drawing/2014/main" id="{7F41F025-8E80-660A-277C-800CDB053442}"/>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422060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3E76-E09C-4C8B-ACEA-F44E806D1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D906A5-98DD-4179-6A5C-B47D0CE2B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8EA65-ADC7-9394-4740-9930143FA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7351BCF-7CD2-58C3-E658-36BF49959F7E}"/>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3807F0FE-F4EF-BE7F-C949-089EE4C53B33}"/>
              </a:ext>
            </a:extLst>
          </p:cNvPr>
          <p:cNvSpPr>
            <a:spLocks noGrp="1"/>
          </p:cNvSpPr>
          <p:nvPr>
            <p:ph type="ftr" sz="quarter" idx="11"/>
          </p:nvPr>
        </p:nvSpPr>
        <p:spPr>
          <a:xfrm>
            <a:off x="2095500" y="6311900"/>
            <a:ext cx="8001000" cy="317500"/>
          </a:xfrm>
          <a:prstGeom prst="rect">
            <a:avLst/>
          </a:prstGeom>
        </p:spPr>
        <p:txBody>
          <a:bodyPr/>
          <a:lstStyle>
            <a:lvl1pPr>
              <a:defRPr sz="1000"/>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FAB2E697-93AF-2120-5B15-628E55828AC6}"/>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26039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95F5-3ABD-F8C3-9409-AB15FC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D157AF-B0C9-CFB9-E0A3-8DB5665A2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018F2-1C05-781C-19EF-8340A7349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43CDCD-3FCD-C2B7-2BE9-60F3E8DDCDF2}"/>
              </a:ext>
            </a:extLst>
          </p:cNvPr>
          <p:cNvSpPr>
            <a:spLocks noGrp="1"/>
          </p:cNvSpPr>
          <p:nvPr>
            <p:ph type="sldNum" sz="quarter" idx="12"/>
          </p:nvPr>
        </p:nvSpPr>
        <p:spPr>
          <a:xfrm>
            <a:off x="10297568" y="5207000"/>
            <a:ext cx="1056232" cy="1514475"/>
          </a:xfrm>
          <a:prstGeom prst="rect">
            <a:avLst/>
          </a:prstGeom>
        </p:spPr>
        <p:txBody>
          <a:bodyPr/>
          <a:lstStyle/>
          <a:p>
            <a:fld id="{9800594F-54FF-4C20-A837-8495D6882A6A}" type="slidenum">
              <a:rPr lang="en-GB" smtClean="0"/>
              <a:t>‹#›</a:t>
            </a:fld>
            <a:endParaRPr lang="en-GB"/>
          </a:p>
        </p:txBody>
      </p:sp>
      <p:sp>
        <p:nvSpPr>
          <p:cNvPr id="8" name="Footer Placeholder 4">
            <a:extLst>
              <a:ext uri="{FF2B5EF4-FFF2-40B4-BE49-F238E27FC236}">
                <a16:creationId xmlns:a16="http://schemas.microsoft.com/office/drawing/2014/main" id="{E535CFFC-47AB-5992-AEDF-CB22EFCE4957}"/>
              </a:ext>
            </a:extLst>
          </p:cNvPr>
          <p:cNvSpPr>
            <a:spLocks noGrp="1"/>
          </p:cNvSpPr>
          <p:nvPr>
            <p:ph type="ftr" sz="quarter" idx="3"/>
          </p:nvPr>
        </p:nvSpPr>
        <p:spPr>
          <a:xfrm>
            <a:off x="1981200" y="6310400"/>
            <a:ext cx="8001000" cy="317500"/>
          </a:xfrm>
          <a:prstGeom prst="rect">
            <a:avLst/>
          </a:prstGeom>
        </p:spPr>
        <p:txBody>
          <a:bodyPr vert="horz" lIns="91440" tIns="45720" rIns="91440" bIns="45720" rtlCol="0" anchor="ctr"/>
          <a:lstStyle>
            <a:lvl1pPr algn="ctr">
              <a:defRPr sz="1000">
                <a:solidFill>
                  <a:schemeClr val="tx1">
                    <a:tint val="82000"/>
                  </a:schemeClr>
                </a:solidFill>
              </a:defRPr>
            </a:lvl1pPr>
          </a:lstStyle>
          <a:p>
            <a:r>
              <a:rPr lang="en-GB" dirty="0"/>
              <a:t>© 2026 David Graham et al. </a:t>
            </a:r>
            <a:r>
              <a:rPr lang="en-GB" i="1" dirty="0"/>
              <a:t>Culinary and Food Service Operations Management for Industry 5.0. </a:t>
            </a:r>
            <a:r>
              <a:rPr lang="en-GB" dirty="0"/>
              <a:t>Goodfellow Publishers</a:t>
            </a:r>
            <a:endParaRPr lang="en-GB" sz="1000" dirty="0"/>
          </a:p>
        </p:txBody>
      </p:sp>
      <p:pic>
        <p:nvPicPr>
          <p:cNvPr id="10" name="Picture 9">
            <a:extLst>
              <a:ext uri="{FF2B5EF4-FFF2-40B4-BE49-F238E27FC236}">
                <a16:creationId xmlns:a16="http://schemas.microsoft.com/office/drawing/2014/main" id="{C0A60555-BA35-22C1-46B2-3ADFC7A52007}"/>
              </a:ext>
            </a:extLst>
          </p:cNvPr>
          <p:cNvPicPr>
            <a:picLocks noChangeAspect="1"/>
          </p:cNvPicPr>
          <p:nvPr userDrawn="1"/>
        </p:nvPicPr>
        <p:blipFill>
          <a:blip r:embed="rId2"/>
          <a:stretch>
            <a:fillRect/>
          </a:stretch>
        </p:blipFill>
        <p:spPr>
          <a:xfrm>
            <a:off x="10498636" y="5099044"/>
            <a:ext cx="1056232" cy="1552581"/>
          </a:xfrm>
          <a:prstGeom prst="rect">
            <a:avLst/>
          </a:prstGeom>
        </p:spPr>
      </p:pic>
    </p:spTree>
    <p:extLst>
      <p:ext uri="{BB962C8B-B14F-4D97-AF65-F5344CB8AC3E}">
        <p14:creationId xmlns:p14="http://schemas.microsoft.com/office/powerpoint/2010/main" val="7745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15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C3C24-0907-4048-9336-6D9D3B18E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7AC0EFE-4474-4D5C-3BFD-13C8B55FB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404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53F8-FF67-DD54-C9C0-27E97BF0387C}"/>
              </a:ext>
            </a:extLst>
          </p:cNvPr>
          <p:cNvSpPr>
            <a:spLocks noGrp="1"/>
          </p:cNvSpPr>
          <p:nvPr>
            <p:ph type="ctrTitle"/>
          </p:nvPr>
        </p:nvSpPr>
        <p:spPr>
          <a:xfrm>
            <a:off x="566928" y="3673771"/>
            <a:ext cx="10640754" cy="1170433"/>
          </a:xfrm>
        </p:spPr>
        <p:txBody>
          <a:bodyPr anchor="b">
            <a:normAutofit fontScale="90000"/>
          </a:bodyPr>
          <a:lstStyle/>
          <a:p>
            <a:br>
              <a:rPr lang="en-GB" noProof="0" dirty="0"/>
            </a:br>
            <a:r>
              <a:rPr lang="en-GB" sz="4400" noProof="0" dirty="0"/>
              <a:t>Chapter 5</a:t>
            </a:r>
            <a:br>
              <a:rPr lang="en-GB" sz="4400" noProof="0" dirty="0"/>
            </a:br>
            <a:r>
              <a:rPr lang="en-GB" sz="4400" noProof="0" dirty="0"/>
              <a:t>Enhanced Food Service Operations in Industry 5.0</a:t>
            </a:r>
            <a:r>
              <a:rPr lang="en-GB" sz="4400" noProof="0" dirty="0">
                <a:solidFill>
                  <a:schemeClr val="tx2"/>
                </a:solidFill>
              </a:rPr>
              <a:t> </a:t>
            </a:r>
          </a:p>
        </p:txBody>
      </p:sp>
      <p:pic>
        <p:nvPicPr>
          <p:cNvPr id="5" name="Picture 4">
            <a:extLst>
              <a:ext uri="{FF2B5EF4-FFF2-40B4-BE49-F238E27FC236}">
                <a16:creationId xmlns:a16="http://schemas.microsoft.com/office/drawing/2014/main" id="{BF03D89E-E2A4-99F0-6F8F-1E195F224525}"/>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3" name="Footer Placeholder 2">
            <a:extLst>
              <a:ext uri="{FF2B5EF4-FFF2-40B4-BE49-F238E27FC236}">
                <a16:creationId xmlns:a16="http://schemas.microsoft.com/office/drawing/2014/main" id="{E86BA731-7901-D629-7EB0-B6DB0C0B457D}"/>
              </a:ext>
            </a:extLst>
          </p:cNvPr>
          <p:cNvSpPr>
            <a:spLocks noGrp="1"/>
          </p:cNvSpPr>
          <p:nvPr>
            <p:ph type="ftr" sz="quarter" idx="3"/>
          </p:nvPr>
        </p:nvSpPr>
        <p:spPr/>
        <p:txBody>
          <a:bodyPr/>
          <a:lstStyle/>
          <a:p>
            <a:r>
              <a:rPr lang="en-GB" noProof="0" dirty="0"/>
              <a:t>© 2026 David Graham et </a:t>
            </a:r>
            <a:r>
              <a:rPr lang="en-GB" sz="1000" noProof="0" dirty="0"/>
              <a:t>al</a:t>
            </a:r>
            <a:r>
              <a:rPr lang="en-GB" noProof="0" dirty="0"/>
              <a:t>. </a:t>
            </a:r>
            <a:r>
              <a:rPr lang="en-GB" i="1" noProof="0" dirty="0"/>
              <a:t>Culinary and Food Service Operations Management for Industry 5.0. </a:t>
            </a:r>
            <a:r>
              <a:rPr lang="en-GB" noProof="0" dirty="0"/>
              <a:t>Goodfellow Publishers</a:t>
            </a:r>
            <a:endParaRPr lang="en-GB" noProof="0" dirty="0">
              <a:latin typeface="Gill Sans MT" panose="020B0502020104020203" pitchFamily="34" charset="0"/>
            </a:endParaRPr>
          </a:p>
        </p:txBody>
      </p:sp>
    </p:spTree>
    <p:extLst>
      <p:ext uri="{BB962C8B-B14F-4D97-AF65-F5344CB8AC3E}">
        <p14:creationId xmlns:p14="http://schemas.microsoft.com/office/powerpoint/2010/main" val="205726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3CF7-2659-FD19-71C8-2558FFB3A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519AD-201D-C4E0-C0CC-83DA7CA80FAE}"/>
              </a:ext>
            </a:extLst>
          </p:cNvPr>
          <p:cNvSpPr>
            <a:spLocks noGrp="1"/>
          </p:cNvSpPr>
          <p:nvPr>
            <p:ph type="title"/>
          </p:nvPr>
        </p:nvSpPr>
        <p:spPr/>
        <p:txBody>
          <a:bodyPr/>
          <a:lstStyle/>
          <a:p>
            <a:r>
              <a:rPr lang="en-GB" dirty="0"/>
              <a:t>Human Robot Collaboration </a:t>
            </a:r>
          </a:p>
        </p:txBody>
      </p:sp>
      <p:sp>
        <p:nvSpPr>
          <p:cNvPr id="3" name="Content Placeholder 2">
            <a:extLst>
              <a:ext uri="{FF2B5EF4-FFF2-40B4-BE49-F238E27FC236}">
                <a16:creationId xmlns:a16="http://schemas.microsoft.com/office/drawing/2014/main" id="{3244AEC4-794A-2A8A-B9CC-3AD4EDB74862}"/>
              </a:ext>
            </a:extLst>
          </p:cNvPr>
          <p:cNvSpPr>
            <a:spLocks noGrp="1"/>
          </p:cNvSpPr>
          <p:nvPr>
            <p:ph idx="1"/>
          </p:nvPr>
        </p:nvSpPr>
        <p:spPr>
          <a:xfrm>
            <a:off x="838200" y="1825625"/>
            <a:ext cx="8926286" cy="4351338"/>
          </a:xfrm>
        </p:spPr>
        <p:txBody>
          <a:bodyPr>
            <a:normAutofit/>
          </a:bodyPr>
          <a:lstStyle/>
          <a:p>
            <a:pPr>
              <a:buFont typeface="Wingdings" panose="05000000000000000000" pitchFamily="2" charset="2"/>
              <a:buChar char="§"/>
            </a:pPr>
            <a:r>
              <a:rPr lang="en-GB" sz="2400" dirty="0"/>
              <a:t>Collaboration improves efficiency while maintaining a human touch in the customer experience</a:t>
            </a:r>
          </a:p>
          <a:p>
            <a:pPr>
              <a:buFont typeface="Wingdings" panose="05000000000000000000" pitchFamily="2" charset="2"/>
              <a:buChar char="§"/>
            </a:pPr>
            <a:r>
              <a:rPr lang="en-GB" sz="2400" dirty="0"/>
              <a:t>Human-robot collaboration aids labour shortages</a:t>
            </a:r>
          </a:p>
          <a:p>
            <a:pPr>
              <a:buFont typeface="Wingdings" panose="05000000000000000000" pitchFamily="2" charset="2"/>
              <a:buChar char="§"/>
            </a:pPr>
            <a:r>
              <a:rPr lang="en-GB" sz="2400" dirty="0"/>
              <a:t>Robots can fill gaps in staffing</a:t>
            </a:r>
          </a:p>
          <a:p>
            <a:pPr>
              <a:buFont typeface="Wingdings" panose="05000000000000000000" pitchFamily="2" charset="2"/>
              <a:buChar char="§"/>
            </a:pPr>
            <a:r>
              <a:rPr lang="en-GB" sz="2400" dirty="0"/>
              <a:t>Successful human-robotic collaboration requires thoughtful integration and training</a:t>
            </a:r>
          </a:p>
          <a:p>
            <a:pPr>
              <a:buFont typeface="Wingdings" panose="05000000000000000000" pitchFamily="2" charset="2"/>
              <a:buChar char="§"/>
            </a:pPr>
            <a:r>
              <a:rPr lang="en-GB" sz="2400" dirty="0"/>
              <a:t>Human-robot collaboration in food service holds the potential to elevate the industry combining robotic precision with human hospitality, creating an efficient, high-quality dining experience</a:t>
            </a:r>
          </a:p>
        </p:txBody>
      </p:sp>
      <p:sp>
        <p:nvSpPr>
          <p:cNvPr id="4" name="Footer Placeholder 3">
            <a:extLst>
              <a:ext uri="{FF2B5EF4-FFF2-40B4-BE49-F238E27FC236}">
                <a16:creationId xmlns:a16="http://schemas.microsoft.com/office/drawing/2014/main" id="{9C7D1597-CB9F-6F65-F288-C70952C6E06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5462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44E3F-9B55-C89F-89F9-4533175DB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5E8CA-C55A-9CFE-6DAB-52C71C2AACFF}"/>
              </a:ext>
            </a:extLst>
          </p:cNvPr>
          <p:cNvSpPr>
            <a:spLocks noGrp="1"/>
          </p:cNvSpPr>
          <p:nvPr>
            <p:ph type="title"/>
          </p:nvPr>
        </p:nvSpPr>
        <p:spPr>
          <a:xfrm>
            <a:off x="838200" y="365125"/>
            <a:ext cx="11076432" cy="1325563"/>
          </a:xfrm>
        </p:spPr>
        <p:txBody>
          <a:bodyPr/>
          <a:lstStyle/>
          <a:p>
            <a:r>
              <a:rPr lang="en-GB" dirty="0"/>
              <a:t>Strategies and barriers for technology adoption</a:t>
            </a:r>
          </a:p>
        </p:txBody>
      </p:sp>
      <p:sp>
        <p:nvSpPr>
          <p:cNvPr id="3" name="Content Placeholder 2">
            <a:extLst>
              <a:ext uri="{FF2B5EF4-FFF2-40B4-BE49-F238E27FC236}">
                <a16:creationId xmlns:a16="http://schemas.microsoft.com/office/drawing/2014/main" id="{7925E732-334F-2ABF-98F8-EE9108301906}"/>
              </a:ext>
            </a:extLst>
          </p:cNvPr>
          <p:cNvSpPr>
            <a:spLocks noGrp="1"/>
          </p:cNvSpPr>
          <p:nvPr>
            <p:ph idx="1"/>
          </p:nvPr>
        </p:nvSpPr>
        <p:spPr>
          <a:xfrm>
            <a:off x="838200" y="1825625"/>
            <a:ext cx="8909957" cy="4351338"/>
          </a:xfrm>
        </p:spPr>
        <p:txBody>
          <a:bodyPr>
            <a:normAutofit/>
          </a:bodyPr>
          <a:lstStyle/>
          <a:p>
            <a:pPr>
              <a:buFont typeface="Wingdings" panose="05000000000000000000" pitchFamily="2" charset="2"/>
              <a:buChar char="§"/>
            </a:pPr>
            <a:r>
              <a:rPr lang="en-GB" sz="2400" b="0" i="0" u="none" strike="noStrike" baseline="0" dirty="0"/>
              <a:t>The contemporary food service industry has undergone significant digital transformations with increased adoption of emerging technologies of:</a:t>
            </a:r>
          </a:p>
          <a:p>
            <a:pPr lvl="1">
              <a:buFont typeface="Wingdings" panose="05000000000000000000" pitchFamily="2" charset="2"/>
              <a:buChar char="§"/>
            </a:pPr>
            <a:r>
              <a:rPr lang="en-GB" b="0" i="0" u="none" strike="noStrike" baseline="0" dirty="0"/>
              <a:t>Self-service kiosks (SSK)</a:t>
            </a:r>
          </a:p>
          <a:p>
            <a:pPr lvl="1">
              <a:buFont typeface="Wingdings" panose="05000000000000000000" pitchFamily="2" charset="2"/>
              <a:buChar char="§"/>
            </a:pPr>
            <a:r>
              <a:rPr lang="en-GB" b="0" i="0" u="none" strike="noStrike" baseline="0" dirty="0"/>
              <a:t>Mobile ordering systems</a:t>
            </a:r>
          </a:p>
          <a:p>
            <a:pPr lvl="1">
              <a:buFont typeface="Wingdings" panose="05000000000000000000" pitchFamily="2" charset="2"/>
              <a:buChar char="§"/>
            </a:pPr>
            <a:r>
              <a:rPr lang="en-GB" b="0" i="0" u="none" strike="noStrike" baseline="0" dirty="0"/>
              <a:t>Service robots</a:t>
            </a:r>
          </a:p>
          <a:p>
            <a:pPr lvl="1">
              <a:buFont typeface="Wingdings" panose="05000000000000000000" pitchFamily="2" charset="2"/>
              <a:buChar char="§"/>
            </a:pPr>
            <a:r>
              <a:rPr lang="en-GB" b="0" i="0" u="none" strike="noStrike" baseline="0" dirty="0"/>
              <a:t>AI-driven analytics</a:t>
            </a:r>
          </a:p>
          <a:p>
            <a:pPr lvl="1">
              <a:buFont typeface="Wingdings" panose="05000000000000000000" pitchFamily="2" charset="2"/>
              <a:buChar char="§"/>
            </a:pPr>
            <a:r>
              <a:rPr lang="en-GB" b="0" i="0" u="none" strike="noStrike" baseline="0" dirty="0"/>
              <a:t>Smart kitchen equipment</a:t>
            </a:r>
          </a:p>
          <a:p>
            <a:pPr>
              <a:buFont typeface="Wingdings" panose="05000000000000000000" pitchFamily="2" charset="2"/>
              <a:buChar char="§"/>
            </a:pPr>
            <a:r>
              <a:rPr lang="en-GB" sz="2400" dirty="0"/>
              <a:t>I</a:t>
            </a:r>
            <a:r>
              <a:rPr lang="en-GB" sz="2400" b="0" i="0" u="none" strike="noStrike" baseline="0" dirty="0"/>
              <a:t>nnovations aim to enhance operational efficiency, improve customer experience and increase profitability</a:t>
            </a:r>
          </a:p>
        </p:txBody>
      </p:sp>
      <p:sp>
        <p:nvSpPr>
          <p:cNvPr id="4" name="Footer Placeholder 3">
            <a:extLst>
              <a:ext uri="{FF2B5EF4-FFF2-40B4-BE49-F238E27FC236}">
                <a16:creationId xmlns:a16="http://schemas.microsoft.com/office/drawing/2014/main" id="{DB0BA4C5-066E-B311-B601-C9A5520250ED}"/>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936089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301CB-0180-B9AE-FC68-17F5E55FE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18932-5E49-563A-A326-623312BE96F2}"/>
              </a:ext>
            </a:extLst>
          </p:cNvPr>
          <p:cNvSpPr>
            <a:spLocks noGrp="1"/>
          </p:cNvSpPr>
          <p:nvPr>
            <p:ph type="title"/>
          </p:nvPr>
        </p:nvSpPr>
        <p:spPr/>
        <p:txBody>
          <a:bodyPr/>
          <a:lstStyle/>
          <a:p>
            <a:r>
              <a:rPr lang="en-GB" dirty="0"/>
              <a:t>Strategies for technology adoption</a:t>
            </a:r>
          </a:p>
        </p:txBody>
      </p:sp>
      <p:sp>
        <p:nvSpPr>
          <p:cNvPr id="3" name="Content Placeholder 2">
            <a:extLst>
              <a:ext uri="{FF2B5EF4-FFF2-40B4-BE49-F238E27FC236}">
                <a16:creationId xmlns:a16="http://schemas.microsoft.com/office/drawing/2014/main" id="{2F1D6057-22DF-EAB8-64A3-3743882628CA}"/>
              </a:ext>
            </a:extLst>
          </p:cNvPr>
          <p:cNvSpPr>
            <a:spLocks noGrp="1"/>
          </p:cNvSpPr>
          <p:nvPr>
            <p:ph idx="1"/>
          </p:nvPr>
        </p:nvSpPr>
        <p:spPr>
          <a:xfrm>
            <a:off x="970135" y="1532364"/>
            <a:ext cx="9307721" cy="4351338"/>
          </a:xfrm>
        </p:spPr>
        <p:txBody>
          <a:bodyPr>
            <a:normAutofit/>
          </a:bodyPr>
          <a:lstStyle/>
          <a:p>
            <a:pPr>
              <a:buFont typeface="Wingdings" panose="05000000000000000000" pitchFamily="2" charset="2"/>
              <a:buChar char="§"/>
            </a:pPr>
            <a:r>
              <a:rPr lang="en-GB" sz="2400" dirty="0"/>
              <a:t>A successful technology adoption strategy in food service operations requires clear alignment between organisational goals, customer expectations, and technological capabilities</a:t>
            </a:r>
          </a:p>
          <a:p>
            <a:pPr>
              <a:buFont typeface="Wingdings" panose="05000000000000000000" pitchFamily="2" charset="2"/>
              <a:buChar char="§"/>
            </a:pPr>
            <a:r>
              <a:rPr lang="en-GB" sz="2400" dirty="0"/>
              <a:t>A framework to consider in the process of adoption is the Technology-Organisation-Environment (TOE) framework</a:t>
            </a:r>
          </a:p>
        </p:txBody>
      </p:sp>
      <p:sp>
        <p:nvSpPr>
          <p:cNvPr id="4" name="Footer Placeholder 3">
            <a:extLst>
              <a:ext uri="{FF2B5EF4-FFF2-40B4-BE49-F238E27FC236}">
                <a16:creationId xmlns:a16="http://schemas.microsoft.com/office/drawing/2014/main" id="{EC86FCDD-BBFC-732F-C484-7757DB37B782}"/>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65107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8E275-8487-BC75-99BC-5747899CA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C3021-5084-0CBC-38B1-A284C12B137C}"/>
              </a:ext>
            </a:extLst>
          </p:cNvPr>
          <p:cNvSpPr>
            <a:spLocks noGrp="1"/>
          </p:cNvSpPr>
          <p:nvPr>
            <p:ph type="title"/>
          </p:nvPr>
        </p:nvSpPr>
        <p:spPr/>
        <p:txBody>
          <a:bodyPr/>
          <a:lstStyle/>
          <a:p>
            <a:r>
              <a:rPr lang="en-GB" dirty="0"/>
              <a:t>Strategies for technology adoption </a:t>
            </a:r>
            <a:r>
              <a:rPr lang="en-GB" sz="2000" dirty="0"/>
              <a:t>(cont’d)</a:t>
            </a:r>
          </a:p>
        </p:txBody>
      </p:sp>
      <p:sp>
        <p:nvSpPr>
          <p:cNvPr id="3" name="Content Placeholder 2">
            <a:extLst>
              <a:ext uri="{FF2B5EF4-FFF2-40B4-BE49-F238E27FC236}">
                <a16:creationId xmlns:a16="http://schemas.microsoft.com/office/drawing/2014/main" id="{F0B76E53-4403-68AD-F61E-9928F6F0EE26}"/>
              </a:ext>
            </a:extLst>
          </p:cNvPr>
          <p:cNvSpPr>
            <a:spLocks noGrp="1"/>
          </p:cNvSpPr>
          <p:nvPr>
            <p:ph idx="1"/>
          </p:nvPr>
        </p:nvSpPr>
        <p:spPr>
          <a:xfrm>
            <a:off x="962733" y="1435608"/>
            <a:ext cx="9534579" cy="5350535"/>
          </a:xfrm>
        </p:spPr>
        <p:txBody>
          <a:bodyPr>
            <a:normAutofit/>
          </a:bodyPr>
          <a:lstStyle/>
          <a:p>
            <a:pPr>
              <a:buFont typeface="Wingdings" panose="05000000000000000000" pitchFamily="2" charset="2"/>
              <a:buChar char="§"/>
            </a:pPr>
            <a:r>
              <a:rPr lang="en-GB" sz="2400" dirty="0"/>
              <a:t>Operators must assess the technological benefits</a:t>
            </a:r>
          </a:p>
          <a:p>
            <a:pPr>
              <a:buFont typeface="Wingdings" panose="05000000000000000000" pitchFamily="2" charset="2"/>
              <a:buChar char="§"/>
            </a:pPr>
            <a:r>
              <a:rPr lang="en-GB" sz="2400" dirty="0"/>
              <a:t>Evaluate organisational readiness</a:t>
            </a:r>
          </a:p>
          <a:p>
            <a:pPr>
              <a:buFont typeface="Wingdings" panose="05000000000000000000" pitchFamily="2" charset="2"/>
              <a:buChar char="§"/>
            </a:pPr>
            <a:r>
              <a:rPr lang="en-GB" sz="2400" dirty="0"/>
              <a:t>Respond to environmental pressures</a:t>
            </a:r>
          </a:p>
          <a:p>
            <a:pPr>
              <a:buFont typeface="Wingdings" panose="05000000000000000000" pitchFamily="2" charset="2"/>
              <a:buChar char="§"/>
            </a:pPr>
            <a:r>
              <a:rPr lang="en-GB" sz="2400" dirty="0"/>
              <a:t>Employee training and involvement are vital</a:t>
            </a:r>
          </a:p>
          <a:p>
            <a:pPr>
              <a:buFont typeface="Wingdings" panose="05000000000000000000" pitchFamily="2" charset="2"/>
              <a:buChar char="§"/>
            </a:pPr>
            <a:r>
              <a:rPr lang="en-GB" sz="2400" dirty="0"/>
              <a:t>Involving staff and providing adequate training increases acceptance and promotes a culture of innovation</a:t>
            </a:r>
          </a:p>
          <a:p>
            <a:pPr>
              <a:buFont typeface="Wingdings" panose="05000000000000000000" pitchFamily="2" charset="2"/>
              <a:buChar char="§"/>
            </a:pPr>
            <a:r>
              <a:rPr lang="en-GB" sz="2400" dirty="0"/>
              <a:t>Food service operations increasingly rely on big data and analytics tools to inform technology investments</a:t>
            </a:r>
          </a:p>
          <a:p>
            <a:pPr>
              <a:buFont typeface="Wingdings" panose="05000000000000000000" pitchFamily="2" charset="2"/>
              <a:buChar char="§"/>
            </a:pPr>
            <a:r>
              <a:rPr lang="en-GB" sz="2400" dirty="0"/>
              <a:t>Analysing customer preferences, transaction patterns, and operational bottlenecks, managers can prioritise technological solutions with the highest potential for return on investment and customer impact</a:t>
            </a:r>
          </a:p>
        </p:txBody>
      </p:sp>
      <p:sp>
        <p:nvSpPr>
          <p:cNvPr id="4" name="Footer Placeholder 3">
            <a:extLst>
              <a:ext uri="{FF2B5EF4-FFF2-40B4-BE49-F238E27FC236}">
                <a16:creationId xmlns:a16="http://schemas.microsoft.com/office/drawing/2014/main" id="{F22DFC91-6854-F7EF-DEB2-7547E678176E}"/>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73854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C81AA-C2DA-61DC-FEC6-E31A1A82A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EB34F-E696-A5B0-012C-8B1221309A72}"/>
              </a:ext>
            </a:extLst>
          </p:cNvPr>
          <p:cNvSpPr>
            <a:spLocks noGrp="1"/>
          </p:cNvSpPr>
          <p:nvPr>
            <p:ph type="title"/>
          </p:nvPr>
        </p:nvSpPr>
        <p:spPr/>
        <p:txBody>
          <a:bodyPr/>
          <a:lstStyle/>
          <a:p>
            <a:r>
              <a:rPr lang="en-GB" dirty="0"/>
              <a:t>Barriers to technology adoption</a:t>
            </a:r>
            <a:endParaRPr lang="en-GB" b="1" dirty="0"/>
          </a:p>
        </p:txBody>
      </p:sp>
      <p:sp>
        <p:nvSpPr>
          <p:cNvPr id="3" name="Content Placeholder 2">
            <a:extLst>
              <a:ext uri="{FF2B5EF4-FFF2-40B4-BE49-F238E27FC236}">
                <a16:creationId xmlns:a16="http://schemas.microsoft.com/office/drawing/2014/main" id="{BF4C0DE5-AFA0-83E5-8F50-DF972E033A87}"/>
              </a:ext>
            </a:extLst>
          </p:cNvPr>
          <p:cNvSpPr>
            <a:spLocks noGrp="1"/>
          </p:cNvSpPr>
          <p:nvPr>
            <p:ph idx="1"/>
          </p:nvPr>
        </p:nvSpPr>
        <p:spPr>
          <a:xfrm>
            <a:off x="838200" y="1521073"/>
            <a:ext cx="9092184" cy="5210206"/>
          </a:xfrm>
        </p:spPr>
        <p:txBody>
          <a:bodyPr>
            <a:normAutofit/>
          </a:bodyPr>
          <a:lstStyle/>
          <a:p>
            <a:endParaRPr lang="en-GB" dirty="0"/>
          </a:p>
          <a:p>
            <a:pPr>
              <a:buFont typeface="Wingdings" panose="05000000000000000000" pitchFamily="2" charset="2"/>
              <a:buChar char="§"/>
            </a:pPr>
            <a:r>
              <a:rPr lang="en-GB" sz="2400" dirty="0"/>
              <a:t>The most prominent challenge is the financial cost</a:t>
            </a:r>
          </a:p>
          <a:p>
            <a:pPr>
              <a:buFont typeface="Wingdings" panose="05000000000000000000" pitchFamily="2" charset="2"/>
              <a:buChar char="§"/>
            </a:pPr>
            <a:r>
              <a:rPr lang="en-GB" sz="2400" dirty="0"/>
              <a:t>Employee resistance can represent a significant barrier</a:t>
            </a:r>
          </a:p>
          <a:p>
            <a:pPr>
              <a:buFont typeface="Wingdings" panose="05000000000000000000" pitchFamily="2" charset="2"/>
              <a:buChar char="§"/>
            </a:pPr>
            <a:r>
              <a:rPr lang="en-GB" sz="2400" dirty="0"/>
              <a:t>Customer acceptance is critical</a:t>
            </a:r>
          </a:p>
          <a:p>
            <a:pPr>
              <a:buFont typeface="Wingdings" panose="05000000000000000000" pitchFamily="2" charset="2"/>
              <a:buChar char="§"/>
            </a:pPr>
            <a:r>
              <a:rPr lang="en-GB" sz="2400" dirty="0"/>
              <a:t>Operational complexity presents a further barrier</a:t>
            </a:r>
          </a:p>
          <a:p>
            <a:pPr>
              <a:buFont typeface="Wingdings" panose="05000000000000000000" pitchFamily="2" charset="2"/>
              <a:buChar char="§"/>
            </a:pPr>
            <a:r>
              <a:rPr lang="en-GB" sz="2400" dirty="0"/>
              <a:t>Concerns over data privacy and security</a:t>
            </a:r>
          </a:p>
        </p:txBody>
      </p:sp>
      <p:sp>
        <p:nvSpPr>
          <p:cNvPr id="4" name="Footer Placeholder 3">
            <a:extLst>
              <a:ext uri="{FF2B5EF4-FFF2-40B4-BE49-F238E27FC236}">
                <a16:creationId xmlns:a16="http://schemas.microsoft.com/office/drawing/2014/main" id="{F11CD430-87E3-7EBE-E85A-F2AE088B7BB1}"/>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62351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BEC7-AC52-CF17-0239-431C3D807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5E44F-8567-9F17-7A32-1F427DE1C9F4}"/>
              </a:ext>
            </a:extLst>
          </p:cNvPr>
          <p:cNvSpPr>
            <a:spLocks noGrp="1"/>
          </p:cNvSpPr>
          <p:nvPr>
            <p:ph type="title"/>
          </p:nvPr>
        </p:nvSpPr>
        <p:spPr/>
        <p:txBody>
          <a:bodyPr>
            <a:normAutofit/>
          </a:bodyPr>
          <a:lstStyle/>
          <a:p>
            <a:r>
              <a:rPr lang="en-GB" dirty="0"/>
              <a:t>Marketing and digital transformations: </a:t>
            </a:r>
            <a:br>
              <a:rPr lang="en-GB" dirty="0"/>
            </a:br>
            <a:r>
              <a:rPr lang="en-GB" dirty="0"/>
              <a:t>Online and offline</a:t>
            </a:r>
          </a:p>
        </p:txBody>
      </p:sp>
      <p:sp>
        <p:nvSpPr>
          <p:cNvPr id="3" name="Content Placeholder 2">
            <a:extLst>
              <a:ext uri="{FF2B5EF4-FFF2-40B4-BE49-F238E27FC236}">
                <a16:creationId xmlns:a16="http://schemas.microsoft.com/office/drawing/2014/main" id="{139C7B86-FACA-960C-D895-A679D1845A97}"/>
              </a:ext>
            </a:extLst>
          </p:cNvPr>
          <p:cNvSpPr>
            <a:spLocks noGrp="1"/>
          </p:cNvSpPr>
          <p:nvPr>
            <p:ph idx="1"/>
          </p:nvPr>
        </p:nvSpPr>
        <p:spPr>
          <a:xfrm>
            <a:off x="838200" y="1825625"/>
            <a:ext cx="9580244" cy="4351338"/>
          </a:xfrm>
        </p:spPr>
        <p:txBody>
          <a:bodyPr>
            <a:normAutofit/>
          </a:bodyPr>
          <a:lstStyle/>
          <a:p>
            <a:pPr>
              <a:buFont typeface="Wingdings" panose="05000000000000000000" pitchFamily="2" charset="2"/>
              <a:buChar char="§"/>
            </a:pPr>
            <a:r>
              <a:rPr lang="en-GB" sz="2400" dirty="0"/>
              <a:t>Crucial due to the highly competitive nature of the business</a:t>
            </a:r>
          </a:p>
          <a:p>
            <a:pPr>
              <a:buFont typeface="Wingdings" panose="05000000000000000000" pitchFamily="2" charset="2"/>
              <a:buChar char="§"/>
            </a:pPr>
            <a:r>
              <a:rPr lang="en-GB" sz="2400" dirty="0"/>
              <a:t>Traditionally reliant on personal selling, brochures, and word-of-mouth.</a:t>
            </a:r>
          </a:p>
          <a:p>
            <a:pPr>
              <a:buFont typeface="Wingdings" panose="05000000000000000000" pitchFamily="2" charset="2"/>
              <a:buChar char="§"/>
            </a:pPr>
            <a:r>
              <a:rPr lang="en-GB" sz="2400" dirty="0"/>
              <a:t>The need to explore both online and offline marketing strategies</a:t>
            </a:r>
          </a:p>
          <a:p>
            <a:pPr>
              <a:buFont typeface="Wingdings" panose="05000000000000000000" pitchFamily="2" charset="2"/>
              <a:buChar char="§"/>
            </a:pPr>
            <a:r>
              <a:rPr lang="en-GB" sz="2400" dirty="0"/>
              <a:t>Online marketing utilises campaigns through channels such are websites, social media and advert driven ‘pop ups’ within web-based systems</a:t>
            </a:r>
          </a:p>
          <a:p>
            <a:pPr>
              <a:buFont typeface="Wingdings" panose="05000000000000000000" pitchFamily="2" charset="2"/>
              <a:buChar char="§"/>
            </a:pPr>
            <a:r>
              <a:rPr lang="en-GB" sz="2400" dirty="0"/>
              <a:t>Offline marketing uses traditional face to face marketing though paper-based media, magazines, billboards and television advertising</a:t>
            </a:r>
          </a:p>
        </p:txBody>
      </p:sp>
      <p:sp>
        <p:nvSpPr>
          <p:cNvPr id="4" name="Footer Placeholder 3">
            <a:extLst>
              <a:ext uri="{FF2B5EF4-FFF2-40B4-BE49-F238E27FC236}">
                <a16:creationId xmlns:a16="http://schemas.microsoft.com/office/drawing/2014/main" id="{868381A7-4A1D-5F70-2F26-0E4920531EC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76797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1E955-097C-BEDF-6C6F-1CED2A869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B360A-5092-A917-5EA5-806277FBE321}"/>
              </a:ext>
            </a:extLst>
          </p:cNvPr>
          <p:cNvSpPr>
            <a:spLocks noGrp="1"/>
          </p:cNvSpPr>
          <p:nvPr>
            <p:ph type="title"/>
          </p:nvPr>
        </p:nvSpPr>
        <p:spPr/>
        <p:txBody>
          <a:bodyPr/>
          <a:lstStyle/>
          <a:p>
            <a:r>
              <a:rPr lang="en-GB" dirty="0"/>
              <a:t>The Marketing Mix (7Ps)</a:t>
            </a:r>
          </a:p>
        </p:txBody>
      </p:sp>
      <p:sp>
        <p:nvSpPr>
          <p:cNvPr id="3" name="Content Placeholder 2">
            <a:extLst>
              <a:ext uri="{FF2B5EF4-FFF2-40B4-BE49-F238E27FC236}">
                <a16:creationId xmlns:a16="http://schemas.microsoft.com/office/drawing/2014/main" id="{9CE3DDA4-ED0C-736F-0A0F-69E934D316E7}"/>
              </a:ext>
            </a:extLst>
          </p:cNvPr>
          <p:cNvSpPr>
            <a:spLocks noGrp="1"/>
          </p:cNvSpPr>
          <p:nvPr>
            <p:ph idx="1"/>
          </p:nvPr>
        </p:nvSpPr>
        <p:spPr>
          <a:xfrm>
            <a:off x="1030085" y="1671334"/>
            <a:ext cx="10131830" cy="5186666"/>
          </a:xfrm>
        </p:spPr>
        <p:txBody>
          <a:bodyPr>
            <a:normAutofit/>
          </a:bodyPr>
          <a:lstStyle/>
          <a:p>
            <a:pPr algn="l">
              <a:buFont typeface="Wingdings" panose="05000000000000000000" pitchFamily="2" charset="2"/>
              <a:buChar char="§"/>
            </a:pPr>
            <a:r>
              <a:rPr lang="en-GB" sz="2400" b="0" i="0" u="none" strike="noStrike" baseline="0" dirty="0"/>
              <a:t>The Marketing Mix</a:t>
            </a:r>
            <a:r>
              <a:rPr lang="en-GB" sz="2400" dirty="0"/>
              <a:t> </a:t>
            </a:r>
            <a:r>
              <a:rPr lang="en-GB" sz="2400" b="0" i="0" u="none" strike="noStrike" baseline="0" dirty="0"/>
              <a:t>provides a foundational framework for analysing marketing strategies: </a:t>
            </a:r>
          </a:p>
          <a:p>
            <a:pPr lvl="1">
              <a:buFont typeface="Wingdings" panose="05000000000000000000" pitchFamily="2" charset="2"/>
              <a:buChar char="§"/>
            </a:pPr>
            <a:r>
              <a:rPr lang="en-GB" i="0" u="none" strike="noStrike" baseline="0" dirty="0"/>
              <a:t>Product</a:t>
            </a:r>
            <a:r>
              <a:rPr lang="en-GB" i="1" u="none" strike="noStrike" baseline="0" dirty="0"/>
              <a:t> </a:t>
            </a:r>
          </a:p>
          <a:p>
            <a:pPr lvl="1">
              <a:buFont typeface="Wingdings" panose="05000000000000000000" pitchFamily="2" charset="2"/>
              <a:buChar char="§"/>
            </a:pPr>
            <a:r>
              <a:rPr lang="en-GB" i="0" u="none" strike="noStrike" baseline="0" dirty="0"/>
              <a:t>Price</a:t>
            </a:r>
          </a:p>
          <a:p>
            <a:pPr lvl="1">
              <a:buFont typeface="Wingdings" panose="05000000000000000000" pitchFamily="2" charset="2"/>
              <a:buChar char="§"/>
            </a:pPr>
            <a:r>
              <a:rPr lang="en-GB" i="0" u="none" strike="noStrike" baseline="0" dirty="0"/>
              <a:t>Place</a:t>
            </a:r>
            <a:endParaRPr lang="en-GB" i="1" dirty="0"/>
          </a:p>
          <a:p>
            <a:pPr lvl="1">
              <a:buFont typeface="Wingdings" panose="05000000000000000000" pitchFamily="2" charset="2"/>
              <a:buChar char="§"/>
            </a:pPr>
            <a:r>
              <a:rPr lang="en-GB" i="0" u="none" strike="noStrike" baseline="0" dirty="0"/>
              <a:t>Promotion</a:t>
            </a:r>
            <a:endParaRPr lang="en-GB" i="1" dirty="0"/>
          </a:p>
          <a:p>
            <a:pPr lvl="1">
              <a:buFont typeface="Wingdings" panose="05000000000000000000" pitchFamily="2" charset="2"/>
              <a:buChar char="§"/>
            </a:pPr>
            <a:r>
              <a:rPr lang="en-GB" i="0" u="none" strike="noStrike" baseline="0" dirty="0"/>
              <a:t>People</a:t>
            </a:r>
          </a:p>
          <a:p>
            <a:pPr lvl="1">
              <a:buFont typeface="Wingdings" panose="05000000000000000000" pitchFamily="2" charset="2"/>
              <a:buChar char="§"/>
            </a:pPr>
            <a:r>
              <a:rPr lang="en-GB" i="0" u="none" strike="noStrike" baseline="0" dirty="0"/>
              <a:t>Process</a:t>
            </a:r>
            <a:endParaRPr lang="en-GB" dirty="0"/>
          </a:p>
          <a:p>
            <a:pPr lvl="1">
              <a:buFont typeface="Wingdings" panose="05000000000000000000" pitchFamily="2" charset="2"/>
              <a:buChar char="§"/>
            </a:pPr>
            <a:r>
              <a:rPr lang="en-GB" i="0" u="none" strike="noStrike" baseline="0" dirty="0"/>
              <a:t>Physical evidence</a:t>
            </a:r>
          </a:p>
        </p:txBody>
      </p:sp>
      <p:sp>
        <p:nvSpPr>
          <p:cNvPr id="4" name="Footer Placeholder 3">
            <a:extLst>
              <a:ext uri="{FF2B5EF4-FFF2-40B4-BE49-F238E27FC236}">
                <a16:creationId xmlns:a16="http://schemas.microsoft.com/office/drawing/2014/main" id="{E51A1CD5-6B6D-19DA-012F-C937121511D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419654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8A59-513D-D743-4423-98298DB01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00712-88F0-566A-B179-E0932F01116E}"/>
              </a:ext>
            </a:extLst>
          </p:cNvPr>
          <p:cNvSpPr>
            <a:spLocks noGrp="1"/>
          </p:cNvSpPr>
          <p:nvPr>
            <p:ph type="title"/>
          </p:nvPr>
        </p:nvSpPr>
        <p:spPr/>
        <p:txBody>
          <a:bodyPr/>
          <a:lstStyle/>
          <a:p>
            <a:r>
              <a:rPr lang="en-GB" dirty="0"/>
              <a:t>Offline marketing</a:t>
            </a:r>
          </a:p>
        </p:txBody>
      </p:sp>
      <p:sp>
        <p:nvSpPr>
          <p:cNvPr id="3" name="Content Placeholder 2">
            <a:extLst>
              <a:ext uri="{FF2B5EF4-FFF2-40B4-BE49-F238E27FC236}">
                <a16:creationId xmlns:a16="http://schemas.microsoft.com/office/drawing/2014/main" id="{D78904E9-3A95-E3A3-8489-C898224E9DAC}"/>
              </a:ext>
            </a:extLst>
          </p:cNvPr>
          <p:cNvSpPr>
            <a:spLocks noGrp="1"/>
          </p:cNvSpPr>
          <p:nvPr>
            <p:ph idx="1"/>
          </p:nvPr>
        </p:nvSpPr>
        <p:spPr>
          <a:xfrm>
            <a:off x="838200" y="1505585"/>
            <a:ext cx="9448800" cy="4727956"/>
          </a:xfrm>
        </p:spPr>
        <p:txBody>
          <a:bodyPr>
            <a:noAutofit/>
          </a:bodyPr>
          <a:lstStyle/>
          <a:p>
            <a:pPr>
              <a:lnSpc>
                <a:spcPct val="100000"/>
              </a:lnSpc>
              <a:spcBef>
                <a:spcPts val="300"/>
              </a:spcBef>
              <a:buFont typeface="Wingdings" panose="05000000000000000000" pitchFamily="2" charset="2"/>
              <a:buChar char="§"/>
            </a:pPr>
            <a:r>
              <a:rPr lang="en-GB" sz="2400" dirty="0"/>
              <a:t>Relationship marketing focuses on long-term customer engagement</a:t>
            </a:r>
          </a:p>
          <a:p>
            <a:pPr>
              <a:lnSpc>
                <a:spcPct val="100000"/>
              </a:lnSpc>
              <a:spcBef>
                <a:spcPts val="300"/>
              </a:spcBef>
              <a:buFont typeface="Wingdings" panose="05000000000000000000" pitchFamily="2" charset="2"/>
              <a:buChar char="§"/>
            </a:pPr>
            <a:r>
              <a:rPr lang="en-GB" sz="2400" dirty="0"/>
              <a:t>Customer retention through loyalty programs, personalised communication, and consistent service quality</a:t>
            </a:r>
          </a:p>
          <a:p>
            <a:pPr>
              <a:lnSpc>
                <a:spcPct val="100000"/>
              </a:lnSpc>
              <a:spcBef>
                <a:spcPts val="300"/>
              </a:spcBef>
              <a:buFont typeface="Wingdings" panose="05000000000000000000" pitchFamily="2" charset="2"/>
              <a:buChar char="§"/>
            </a:pPr>
            <a:r>
              <a:rPr lang="en-GB" sz="2400" dirty="0"/>
              <a:t>Service encounters are personal and experiences subjective to the individuals</a:t>
            </a:r>
          </a:p>
          <a:p>
            <a:pPr>
              <a:lnSpc>
                <a:spcPct val="100000"/>
              </a:lnSpc>
              <a:spcBef>
                <a:spcPts val="300"/>
              </a:spcBef>
              <a:buFont typeface="Wingdings" panose="05000000000000000000" pitchFamily="2" charset="2"/>
              <a:buChar char="§"/>
            </a:pPr>
            <a:r>
              <a:rPr lang="en-GB" sz="2400" dirty="0"/>
              <a:t>Building relationships is particularly significant</a:t>
            </a:r>
          </a:p>
          <a:p>
            <a:pPr>
              <a:lnSpc>
                <a:spcPct val="100000"/>
              </a:lnSpc>
              <a:spcBef>
                <a:spcPts val="300"/>
              </a:spcBef>
              <a:buFont typeface="Wingdings" panose="05000000000000000000" pitchFamily="2" charset="2"/>
              <a:buChar char="§"/>
            </a:pPr>
            <a:r>
              <a:rPr lang="en-GB" sz="2400" dirty="0"/>
              <a:t>Offline marketing remains valuable due to its personal and experiential nature</a:t>
            </a:r>
          </a:p>
          <a:p>
            <a:pPr>
              <a:lnSpc>
                <a:spcPct val="100000"/>
              </a:lnSpc>
              <a:spcBef>
                <a:spcPts val="300"/>
              </a:spcBef>
              <a:buFont typeface="Wingdings" panose="05000000000000000000" pitchFamily="2" charset="2"/>
              <a:buChar char="§"/>
            </a:pPr>
            <a:r>
              <a:rPr lang="en-GB" sz="2400" dirty="0"/>
              <a:t>The use of print via magazines, brochures, and newspapers have traditionally advertised food services</a:t>
            </a:r>
          </a:p>
          <a:p>
            <a:pPr>
              <a:lnSpc>
                <a:spcPct val="100000"/>
              </a:lnSpc>
              <a:spcBef>
                <a:spcPts val="300"/>
              </a:spcBef>
              <a:buFont typeface="Wingdings" panose="05000000000000000000" pitchFamily="2" charset="2"/>
              <a:buChar char="§"/>
            </a:pPr>
            <a:r>
              <a:rPr lang="en-GB" sz="2400" dirty="0"/>
              <a:t>Print reach has declined - influential among certain demographics and for niche marketing</a:t>
            </a:r>
          </a:p>
        </p:txBody>
      </p:sp>
      <p:sp>
        <p:nvSpPr>
          <p:cNvPr id="4" name="Footer Placeholder 3">
            <a:extLst>
              <a:ext uri="{FF2B5EF4-FFF2-40B4-BE49-F238E27FC236}">
                <a16:creationId xmlns:a16="http://schemas.microsoft.com/office/drawing/2014/main" id="{76A6C421-C3F2-02E5-F1EC-A72EAFB4916B}"/>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78525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3604-F773-CAA9-6514-E05400BB7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82961-26AB-A31E-9462-CE0030C395F7}"/>
              </a:ext>
            </a:extLst>
          </p:cNvPr>
          <p:cNvSpPr>
            <a:spLocks noGrp="1"/>
          </p:cNvSpPr>
          <p:nvPr>
            <p:ph type="title"/>
          </p:nvPr>
        </p:nvSpPr>
        <p:spPr/>
        <p:txBody>
          <a:bodyPr/>
          <a:lstStyle/>
          <a:p>
            <a:r>
              <a:rPr lang="en-GB" dirty="0"/>
              <a:t>Digital (online) marketing</a:t>
            </a:r>
          </a:p>
        </p:txBody>
      </p:sp>
      <p:sp>
        <p:nvSpPr>
          <p:cNvPr id="3" name="Content Placeholder 2">
            <a:extLst>
              <a:ext uri="{FF2B5EF4-FFF2-40B4-BE49-F238E27FC236}">
                <a16:creationId xmlns:a16="http://schemas.microsoft.com/office/drawing/2014/main" id="{EDF2EAA4-62DF-993A-7303-635BB4B80801}"/>
              </a:ext>
            </a:extLst>
          </p:cNvPr>
          <p:cNvSpPr>
            <a:spLocks noGrp="1"/>
          </p:cNvSpPr>
          <p:nvPr>
            <p:ph idx="1"/>
          </p:nvPr>
        </p:nvSpPr>
        <p:spPr>
          <a:xfrm>
            <a:off x="838200" y="1825625"/>
            <a:ext cx="9383486" cy="4351338"/>
          </a:xfrm>
        </p:spPr>
        <p:txBody>
          <a:bodyPr>
            <a:normAutofit/>
          </a:bodyPr>
          <a:lstStyle/>
          <a:p>
            <a:pPr>
              <a:buFont typeface="Wingdings" panose="05000000000000000000" pitchFamily="2" charset="2"/>
              <a:buChar char="§"/>
            </a:pPr>
            <a:r>
              <a:rPr lang="en-GB" sz="2400" dirty="0"/>
              <a:t>Digital marketing leverages online platforms. </a:t>
            </a:r>
          </a:p>
          <a:p>
            <a:pPr>
              <a:buFont typeface="Wingdings" panose="05000000000000000000" pitchFamily="2" charset="2"/>
              <a:buChar char="§"/>
            </a:pPr>
            <a:r>
              <a:rPr lang="en-GB" sz="2400" dirty="0"/>
              <a:t>Marketing in the food service industry has undergone a digital revolution. </a:t>
            </a:r>
          </a:p>
          <a:p>
            <a:pPr>
              <a:buFont typeface="Wingdings" panose="05000000000000000000" pitchFamily="2" charset="2"/>
              <a:buChar char="§"/>
            </a:pPr>
            <a:r>
              <a:rPr lang="en-GB" sz="2400" dirty="0"/>
              <a:t>Social media, platforms such as Instagram, Facebook, X, and TikTok, enable direct engagement with customers. </a:t>
            </a:r>
          </a:p>
          <a:p>
            <a:pPr>
              <a:buFont typeface="Wingdings" panose="05000000000000000000" pitchFamily="2" charset="2"/>
              <a:buChar char="§"/>
            </a:pPr>
            <a:r>
              <a:rPr lang="en-GB" sz="2400" dirty="0"/>
              <a:t>Influencer marketing leverages popular figures to reach target demographics authentically, while review sites like TripAdvisor, Google and Yelp shape reputation and customer decision-making. </a:t>
            </a:r>
          </a:p>
          <a:p>
            <a:pPr>
              <a:buFont typeface="Wingdings" panose="05000000000000000000" pitchFamily="2" charset="2"/>
              <a:buChar char="§"/>
            </a:pPr>
            <a:r>
              <a:rPr lang="en-GB" sz="2400" dirty="0"/>
              <a:t>Paid digital advertising, Search Engine Optimisation (SEO), and email marketing campaigns target potential customers efficiently.</a:t>
            </a:r>
          </a:p>
        </p:txBody>
      </p:sp>
      <p:sp>
        <p:nvSpPr>
          <p:cNvPr id="4" name="Footer Placeholder 3">
            <a:extLst>
              <a:ext uri="{FF2B5EF4-FFF2-40B4-BE49-F238E27FC236}">
                <a16:creationId xmlns:a16="http://schemas.microsoft.com/office/drawing/2014/main" id="{5486356D-D7CA-57E1-2BF3-2266685A847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257230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B152-8D07-BBA6-7735-7387A11F20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FC0052-F230-CC63-8A56-3904A0C1970C}"/>
              </a:ext>
            </a:extLst>
          </p:cNvPr>
          <p:cNvSpPr>
            <a:spLocks noGrp="1"/>
          </p:cNvSpPr>
          <p:nvPr>
            <p:ph type="title"/>
          </p:nvPr>
        </p:nvSpPr>
        <p:spPr/>
        <p:txBody>
          <a:bodyPr/>
          <a:lstStyle/>
          <a:p>
            <a:r>
              <a:rPr lang="en-GB" dirty="0"/>
              <a:t>Key approaches include:</a:t>
            </a:r>
          </a:p>
        </p:txBody>
      </p:sp>
      <p:sp>
        <p:nvSpPr>
          <p:cNvPr id="3" name="Content Placeholder 2">
            <a:extLst>
              <a:ext uri="{FF2B5EF4-FFF2-40B4-BE49-F238E27FC236}">
                <a16:creationId xmlns:a16="http://schemas.microsoft.com/office/drawing/2014/main" id="{A19EB2D4-FC10-707F-23E9-5E5FB6538547}"/>
              </a:ext>
            </a:extLst>
          </p:cNvPr>
          <p:cNvSpPr>
            <a:spLocks noGrp="1"/>
          </p:cNvSpPr>
          <p:nvPr>
            <p:ph idx="1"/>
          </p:nvPr>
        </p:nvSpPr>
        <p:spPr>
          <a:xfrm>
            <a:off x="838200" y="1825625"/>
            <a:ext cx="9334500" cy="4351338"/>
          </a:xfrm>
        </p:spPr>
        <p:txBody>
          <a:bodyPr>
            <a:normAutofit/>
          </a:bodyPr>
          <a:lstStyle/>
          <a:p>
            <a:pPr>
              <a:buFont typeface="Wingdings" panose="05000000000000000000" pitchFamily="2" charset="2"/>
              <a:buChar char="§"/>
            </a:pPr>
            <a:r>
              <a:rPr lang="en-GB" sz="2400" b="1" dirty="0"/>
              <a:t>Visual storytelling</a:t>
            </a:r>
            <a:r>
              <a:rPr lang="en-GB" sz="2400" dirty="0"/>
              <a:t>: High-quality images, reels, and short videos capturing food preparation, plating, and customer reactions.</a:t>
            </a:r>
          </a:p>
          <a:p>
            <a:pPr>
              <a:buFont typeface="Wingdings" panose="05000000000000000000" pitchFamily="2" charset="2"/>
              <a:buChar char="§"/>
            </a:pPr>
            <a:r>
              <a:rPr lang="en-GB" sz="2400" b="1" dirty="0"/>
              <a:t>Campaigns and promotions</a:t>
            </a:r>
            <a:r>
              <a:rPr lang="en-GB" sz="2400" dirty="0"/>
              <a:t>: Announcing offers, discounts, and new product launches via targeted posts.</a:t>
            </a:r>
          </a:p>
          <a:p>
            <a:pPr>
              <a:buFont typeface="Wingdings" panose="05000000000000000000" pitchFamily="2" charset="2"/>
              <a:buChar char="§"/>
            </a:pPr>
            <a:r>
              <a:rPr lang="en-GB" sz="2400" b="1" dirty="0"/>
              <a:t>Interactive engagement</a:t>
            </a:r>
            <a:r>
              <a:rPr lang="en-GB" sz="2400" dirty="0"/>
              <a:t>: Polls, contests, live question and answer sessions, and user-generated challenges.</a:t>
            </a:r>
          </a:p>
        </p:txBody>
      </p:sp>
      <p:sp>
        <p:nvSpPr>
          <p:cNvPr id="4" name="Footer Placeholder 3">
            <a:extLst>
              <a:ext uri="{FF2B5EF4-FFF2-40B4-BE49-F238E27FC236}">
                <a16:creationId xmlns:a16="http://schemas.microsoft.com/office/drawing/2014/main" id="{EB436F1B-8DC0-E0A0-3A92-D0FBB24C115F}"/>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84432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3838-B351-1F45-5988-C9528CC0A976}"/>
              </a:ext>
            </a:extLst>
          </p:cNvPr>
          <p:cNvSpPr>
            <a:spLocks noGrp="1"/>
          </p:cNvSpPr>
          <p:nvPr>
            <p:ph type="title"/>
          </p:nvPr>
        </p:nvSpPr>
        <p:spPr/>
        <p:txBody>
          <a:bodyPr/>
          <a:lstStyle/>
          <a:p>
            <a:r>
              <a:rPr lang="en-GB" dirty="0"/>
              <a:t>Chapter 5</a:t>
            </a:r>
          </a:p>
        </p:txBody>
      </p:sp>
      <p:sp>
        <p:nvSpPr>
          <p:cNvPr id="3" name="Content Placeholder 2">
            <a:extLst>
              <a:ext uri="{FF2B5EF4-FFF2-40B4-BE49-F238E27FC236}">
                <a16:creationId xmlns:a16="http://schemas.microsoft.com/office/drawing/2014/main" id="{F197DC96-1298-80F5-2234-EE629CADD436}"/>
              </a:ext>
            </a:extLst>
          </p:cNvPr>
          <p:cNvSpPr>
            <a:spLocks noGrp="1"/>
          </p:cNvSpPr>
          <p:nvPr>
            <p:ph idx="1"/>
          </p:nvPr>
        </p:nvSpPr>
        <p:spPr>
          <a:xfrm>
            <a:off x="838200" y="1825625"/>
            <a:ext cx="9437483" cy="4351338"/>
          </a:xfrm>
        </p:spPr>
        <p:txBody>
          <a:bodyPr>
            <a:normAutofit/>
          </a:bodyPr>
          <a:lstStyle/>
          <a:p>
            <a:pPr marL="0" indent="0">
              <a:buNone/>
            </a:pPr>
            <a:r>
              <a:rPr lang="en-GB" sz="2400" dirty="0"/>
              <a:t>Explores the developments of industrialisation and the use of new technologies within culinary and food service operations</a:t>
            </a:r>
          </a:p>
          <a:p>
            <a:pPr marL="0" indent="0">
              <a:buNone/>
            </a:pPr>
            <a:r>
              <a:rPr lang="en-GB" sz="2400" dirty="0"/>
              <a:t>This chapter covers:</a:t>
            </a:r>
          </a:p>
          <a:p>
            <a:pPr>
              <a:buFont typeface="Wingdings" panose="05000000000000000000" pitchFamily="2" charset="2"/>
              <a:buChar char="§"/>
            </a:pPr>
            <a:r>
              <a:rPr lang="en-GB" sz="2400" dirty="0"/>
              <a:t>The historical progression of industrial revolutions and their impact on food service operations</a:t>
            </a:r>
          </a:p>
          <a:p>
            <a:pPr>
              <a:buFont typeface="Wingdings" panose="05000000000000000000" pitchFamily="2" charset="2"/>
              <a:buChar char="§"/>
            </a:pPr>
            <a:r>
              <a:rPr lang="en-GB" sz="2400" dirty="0"/>
              <a:t>Unique features and technologies that distinguish Industry 4.0 and 5.0.</a:t>
            </a:r>
          </a:p>
          <a:p>
            <a:pPr>
              <a:buFont typeface="Wingdings" panose="05000000000000000000" pitchFamily="2" charset="2"/>
              <a:buChar char="§"/>
            </a:pPr>
            <a:r>
              <a:rPr lang="en-GB" sz="2400" dirty="0"/>
              <a:t>Value of effective digital marketing strategies through social media and influencers for brand promotion</a:t>
            </a:r>
          </a:p>
          <a:p>
            <a:pPr>
              <a:buFont typeface="Wingdings" panose="05000000000000000000" pitchFamily="2" charset="2"/>
              <a:buChar char="§"/>
            </a:pPr>
            <a:r>
              <a:rPr lang="en-GB" sz="2400" dirty="0"/>
              <a:t>The importance of the application of big data for marketing insights</a:t>
            </a:r>
          </a:p>
        </p:txBody>
      </p:sp>
      <p:sp>
        <p:nvSpPr>
          <p:cNvPr id="4" name="Footer Placeholder 3">
            <a:extLst>
              <a:ext uri="{FF2B5EF4-FFF2-40B4-BE49-F238E27FC236}">
                <a16:creationId xmlns:a16="http://schemas.microsoft.com/office/drawing/2014/main" id="{B5DC57E6-D865-9EB2-B488-9B670524B3D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12601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94FEC-EBBA-632D-BDB6-B92163F07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48224-91F6-3971-6208-2BCA8543C7C0}"/>
              </a:ext>
            </a:extLst>
          </p:cNvPr>
          <p:cNvSpPr>
            <a:spLocks noGrp="1"/>
          </p:cNvSpPr>
          <p:nvPr>
            <p:ph type="title"/>
          </p:nvPr>
        </p:nvSpPr>
        <p:spPr/>
        <p:txBody>
          <a:bodyPr/>
          <a:lstStyle/>
          <a:p>
            <a:r>
              <a:rPr lang="en-GB" dirty="0"/>
              <a:t>Influencer marketing</a:t>
            </a:r>
          </a:p>
        </p:txBody>
      </p:sp>
      <p:sp>
        <p:nvSpPr>
          <p:cNvPr id="3" name="Content Placeholder 2">
            <a:extLst>
              <a:ext uri="{FF2B5EF4-FFF2-40B4-BE49-F238E27FC236}">
                <a16:creationId xmlns:a16="http://schemas.microsoft.com/office/drawing/2014/main" id="{BF5011DF-3331-6427-9403-371F1BB3B4ED}"/>
              </a:ext>
            </a:extLst>
          </p:cNvPr>
          <p:cNvSpPr>
            <a:spLocks noGrp="1"/>
          </p:cNvSpPr>
          <p:nvPr>
            <p:ph idx="1"/>
          </p:nvPr>
        </p:nvSpPr>
        <p:spPr/>
        <p:txBody>
          <a:bodyPr>
            <a:normAutofit/>
          </a:bodyPr>
          <a:lstStyle/>
          <a:p>
            <a:pPr>
              <a:buFont typeface="Wingdings" panose="05000000000000000000" pitchFamily="2" charset="2"/>
              <a:buChar char="§"/>
            </a:pPr>
            <a:r>
              <a:rPr lang="en-GB" sz="2400" dirty="0"/>
              <a:t>Influencers are social media users with significant follower bases and perceived expertise in food, lifestyle, or local experiences.</a:t>
            </a:r>
          </a:p>
          <a:p>
            <a:pPr>
              <a:buFont typeface="Wingdings" panose="05000000000000000000" pitchFamily="2" charset="2"/>
              <a:buChar char="§"/>
            </a:pPr>
            <a:r>
              <a:rPr lang="en-GB" sz="2400" dirty="0"/>
              <a:t>Collaborating with micro (10k–100k followers) or macro influencers (&gt;100k followers) enhances brand credibility and visibility.</a:t>
            </a:r>
          </a:p>
          <a:p>
            <a:pPr>
              <a:buFont typeface="Wingdings" panose="05000000000000000000" pitchFamily="2" charset="2"/>
              <a:buChar char="§"/>
            </a:pPr>
            <a:r>
              <a:rPr lang="en-GB" sz="2400" dirty="0"/>
              <a:t>Influencers can promote the product, service and ultimately support business growth and profitability.</a:t>
            </a:r>
          </a:p>
        </p:txBody>
      </p:sp>
      <p:sp>
        <p:nvSpPr>
          <p:cNvPr id="4" name="Footer Placeholder 3">
            <a:extLst>
              <a:ext uri="{FF2B5EF4-FFF2-40B4-BE49-F238E27FC236}">
                <a16:creationId xmlns:a16="http://schemas.microsoft.com/office/drawing/2014/main" id="{E49062AA-07F0-B4ED-5883-3CD7971604EC}"/>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83938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7337E-880E-3AFB-71B5-5A522FE1B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FFD93-923F-0A1A-1F11-2E24C19F1722}"/>
              </a:ext>
            </a:extLst>
          </p:cNvPr>
          <p:cNvSpPr>
            <a:spLocks noGrp="1"/>
          </p:cNvSpPr>
          <p:nvPr>
            <p:ph type="title"/>
          </p:nvPr>
        </p:nvSpPr>
        <p:spPr/>
        <p:txBody>
          <a:bodyPr/>
          <a:lstStyle/>
          <a:p>
            <a:r>
              <a:rPr lang="en-GB" dirty="0"/>
              <a:t>Integrating online and offline marketing</a:t>
            </a:r>
          </a:p>
        </p:txBody>
      </p:sp>
      <p:sp>
        <p:nvSpPr>
          <p:cNvPr id="3" name="Content Placeholder 2">
            <a:extLst>
              <a:ext uri="{FF2B5EF4-FFF2-40B4-BE49-F238E27FC236}">
                <a16:creationId xmlns:a16="http://schemas.microsoft.com/office/drawing/2014/main" id="{8F98F071-9368-0438-5493-9107F56C51C5}"/>
              </a:ext>
            </a:extLst>
          </p:cNvPr>
          <p:cNvSpPr>
            <a:spLocks noGrp="1"/>
          </p:cNvSpPr>
          <p:nvPr>
            <p:ph idx="1"/>
          </p:nvPr>
        </p:nvSpPr>
        <p:spPr>
          <a:xfrm>
            <a:off x="838200" y="1825625"/>
            <a:ext cx="9580244" cy="4351338"/>
          </a:xfrm>
        </p:spPr>
        <p:txBody>
          <a:bodyPr>
            <a:normAutofit fontScale="85000" lnSpcReduction="10000"/>
          </a:bodyPr>
          <a:lstStyle/>
          <a:p>
            <a:pPr>
              <a:buFont typeface="Wingdings" panose="05000000000000000000" pitchFamily="2" charset="2"/>
              <a:buChar char="§"/>
            </a:pPr>
            <a:r>
              <a:rPr lang="en-GB" dirty="0"/>
              <a:t>An effective marketing strategy integrates both online and offline channels.</a:t>
            </a:r>
          </a:p>
          <a:p>
            <a:pPr>
              <a:buFont typeface="Wingdings" panose="05000000000000000000" pitchFamily="2" charset="2"/>
              <a:buChar char="§"/>
            </a:pPr>
            <a:r>
              <a:rPr lang="en-GB" dirty="0"/>
              <a:t>Multichannel campaigns, consistent branding, and cross-promotions ensure message cohesion.</a:t>
            </a:r>
          </a:p>
          <a:p>
            <a:pPr>
              <a:buFont typeface="Wingdings" panose="05000000000000000000" pitchFamily="2" charset="2"/>
              <a:buChar char="§"/>
            </a:pPr>
            <a:r>
              <a:rPr lang="en-GB" dirty="0"/>
              <a:t>Integrated marketing maximises reach and reinforces brand messages. </a:t>
            </a:r>
          </a:p>
          <a:p>
            <a:pPr>
              <a:buFont typeface="Wingdings" panose="05000000000000000000" pitchFamily="2" charset="2"/>
              <a:buChar char="§"/>
            </a:pPr>
            <a:r>
              <a:rPr lang="en-GB" dirty="0"/>
              <a:t>The integration of digital marketing strategies with staff training and app-based systems creates synergy in food service operations. </a:t>
            </a:r>
          </a:p>
          <a:p>
            <a:pPr>
              <a:buFont typeface="Wingdings" panose="05000000000000000000" pitchFamily="2" charset="2"/>
              <a:buChar char="§"/>
            </a:pPr>
            <a:r>
              <a:rPr lang="en-GB" dirty="0"/>
              <a:t>Cross-functional collaboration between marketing and operations teams ensures promotional campaigns align with service capabilities and customer expectations.</a:t>
            </a:r>
          </a:p>
          <a:p>
            <a:pPr>
              <a:buFont typeface="Wingdings" panose="05000000000000000000" pitchFamily="2" charset="2"/>
              <a:buChar char="§"/>
            </a:pPr>
            <a:r>
              <a:rPr lang="en-GB" dirty="0"/>
              <a:t>Holistic approach enhances the brand experience and operational agility, positioning food service operators competitively in a digital marketplace.</a:t>
            </a:r>
          </a:p>
        </p:txBody>
      </p:sp>
      <p:sp>
        <p:nvSpPr>
          <p:cNvPr id="4" name="Footer Placeholder 3">
            <a:extLst>
              <a:ext uri="{FF2B5EF4-FFF2-40B4-BE49-F238E27FC236}">
                <a16:creationId xmlns:a16="http://schemas.microsoft.com/office/drawing/2014/main" id="{58F6EE58-B6F0-0BE0-79EB-326A55852772}"/>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08377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CC93-5FFB-7B01-5FC1-07F5D9399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82693-9BFD-CD8D-C4B3-43D2B1A2DD1F}"/>
              </a:ext>
            </a:extLst>
          </p:cNvPr>
          <p:cNvSpPr>
            <a:spLocks noGrp="1"/>
          </p:cNvSpPr>
          <p:nvPr>
            <p:ph type="title"/>
          </p:nvPr>
        </p:nvSpPr>
        <p:spPr/>
        <p:txBody>
          <a:bodyPr/>
          <a:lstStyle/>
          <a:p>
            <a:r>
              <a:rPr lang="en-GB" dirty="0"/>
              <a:t>Leveraging big data for marketing</a:t>
            </a:r>
          </a:p>
        </p:txBody>
      </p:sp>
      <p:sp>
        <p:nvSpPr>
          <p:cNvPr id="3" name="Content Placeholder 2">
            <a:extLst>
              <a:ext uri="{FF2B5EF4-FFF2-40B4-BE49-F238E27FC236}">
                <a16:creationId xmlns:a16="http://schemas.microsoft.com/office/drawing/2014/main" id="{16FC2615-D953-0B6C-2B4B-F72A8D6B6EA4}"/>
              </a:ext>
            </a:extLst>
          </p:cNvPr>
          <p:cNvSpPr>
            <a:spLocks noGrp="1"/>
          </p:cNvSpPr>
          <p:nvPr>
            <p:ph idx="1"/>
          </p:nvPr>
        </p:nvSpPr>
        <p:spPr/>
        <p:txBody>
          <a:bodyPr>
            <a:normAutofit/>
          </a:bodyPr>
          <a:lstStyle/>
          <a:p>
            <a:pPr>
              <a:buFont typeface="Wingdings" panose="05000000000000000000" pitchFamily="2" charset="2"/>
              <a:buChar char="§"/>
            </a:pPr>
            <a:r>
              <a:rPr lang="en-GB" sz="2400" dirty="0"/>
              <a:t>Big data refers to extremely large, complex digital data sets generated at high velocity from diverse sources.</a:t>
            </a:r>
          </a:p>
          <a:p>
            <a:pPr>
              <a:buFont typeface="Wingdings" panose="05000000000000000000" pitchFamily="2" charset="2"/>
              <a:buChar char="§"/>
            </a:pPr>
            <a:r>
              <a:rPr lang="en-GB" sz="2400" dirty="0"/>
              <a:t>Originating from advancements in computing, storage, and connectivity, big data is characterised by the three Vs:</a:t>
            </a:r>
          </a:p>
          <a:p>
            <a:pPr lvl="1">
              <a:buFont typeface="Wingdings" panose="05000000000000000000" pitchFamily="2" charset="2"/>
              <a:buChar char="§"/>
            </a:pPr>
            <a:r>
              <a:rPr lang="en-GB" b="1" dirty="0"/>
              <a:t>Volume</a:t>
            </a:r>
            <a:r>
              <a:rPr lang="en-GB" i="1" dirty="0"/>
              <a:t>: </a:t>
            </a:r>
            <a:r>
              <a:rPr lang="en-GB" dirty="0"/>
              <a:t>Massive amounts of data from multiple sources</a:t>
            </a:r>
          </a:p>
          <a:p>
            <a:pPr lvl="1">
              <a:buFont typeface="Wingdings" panose="05000000000000000000" pitchFamily="2" charset="2"/>
              <a:buChar char="§"/>
            </a:pPr>
            <a:r>
              <a:rPr lang="en-GB" b="1" dirty="0"/>
              <a:t>Velocity</a:t>
            </a:r>
            <a:r>
              <a:rPr lang="en-GB" i="1" dirty="0"/>
              <a:t>: </a:t>
            </a:r>
            <a:r>
              <a:rPr lang="en-GB" dirty="0"/>
              <a:t>Data generated and processed at high speeds data from multiple sources</a:t>
            </a:r>
          </a:p>
          <a:p>
            <a:pPr lvl="1">
              <a:buFont typeface="Wingdings" panose="05000000000000000000" pitchFamily="2" charset="2"/>
              <a:buChar char="§"/>
            </a:pPr>
            <a:r>
              <a:rPr lang="en-GB" b="1" dirty="0"/>
              <a:t>Variety</a:t>
            </a:r>
            <a:r>
              <a:rPr lang="en-GB" i="1" dirty="0"/>
              <a:t>: </a:t>
            </a:r>
            <a:r>
              <a:rPr lang="en-GB" dirty="0"/>
              <a:t>Different formats (text, images, video, transaction records, sensor data).</a:t>
            </a:r>
          </a:p>
        </p:txBody>
      </p:sp>
      <p:sp>
        <p:nvSpPr>
          <p:cNvPr id="4" name="Footer Placeholder 3">
            <a:extLst>
              <a:ext uri="{FF2B5EF4-FFF2-40B4-BE49-F238E27FC236}">
                <a16:creationId xmlns:a16="http://schemas.microsoft.com/office/drawing/2014/main" id="{FF5980BD-57A4-53D2-8CF1-2F7559011BC2}"/>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53083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4107F-57FD-FDA8-DCCE-E5E94C98D5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4B8FB-8EF2-2FC1-22FB-5C477A2D0E77}"/>
              </a:ext>
            </a:extLst>
          </p:cNvPr>
          <p:cNvSpPr>
            <a:spLocks noGrp="1"/>
          </p:cNvSpPr>
          <p:nvPr>
            <p:ph type="title"/>
          </p:nvPr>
        </p:nvSpPr>
        <p:spPr/>
        <p:txBody>
          <a:bodyPr/>
          <a:lstStyle/>
          <a:p>
            <a:r>
              <a:rPr lang="en-GB" dirty="0"/>
              <a:t>Summary </a:t>
            </a:r>
          </a:p>
        </p:txBody>
      </p:sp>
      <p:sp>
        <p:nvSpPr>
          <p:cNvPr id="3" name="Content Placeholder 2">
            <a:extLst>
              <a:ext uri="{FF2B5EF4-FFF2-40B4-BE49-F238E27FC236}">
                <a16:creationId xmlns:a16="http://schemas.microsoft.com/office/drawing/2014/main" id="{695B1241-4DB0-B506-CB1E-0615C2155F61}"/>
              </a:ext>
            </a:extLst>
          </p:cNvPr>
          <p:cNvSpPr>
            <a:spLocks noGrp="1"/>
          </p:cNvSpPr>
          <p:nvPr>
            <p:ph idx="1"/>
          </p:nvPr>
        </p:nvSpPr>
        <p:spPr/>
        <p:txBody>
          <a:bodyPr>
            <a:normAutofit/>
          </a:bodyPr>
          <a:lstStyle/>
          <a:p>
            <a:pPr>
              <a:buFont typeface="Wingdings" panose="05000000000000000000" pitchFamily="2" charset="2"/>
              <a:buChar char="§"/>
            </a:pPr>
            <a:r>
              <a:rPr lang="en-GB" sz="2400" dirty="0"/>
              <a:t>The Industry is evolving and culinary and food service businesses need to adapt to change</a:t>
            </a:r>
          </a:p>
          <a:p>
            <a:pPr>
              <a:buFont typeface="Wingdings" panose="05000000000000000000" pitchFamily="2" charset="2"/>
              <a:buChar char="§"/>
            </a:pPr>
            <a:r>
              <a:rPr lang="en-GB" sz="2400" dirty="0"/>
              <a:t>Technology is having significant impact</a:t>
            </a:r>
          </a:p>
          <a:p>
            <a:pPr>
              <a:buFont typeface="Wingdings" panose="05000000000000000000" pitchFamily="2" charset="2"/>
              <a:buChar char="§"/>
            </a:pPr>
            <a:r>
              <a:rPr lang="en-GB" sz="2400" dirty="0"/>
              <a:t>Humans needs to collaborate with technology</a:t>
            </a:r>
          </a:p>
          <a:p>
            <a:pPr>
              <a:buFont typeface="Wingdings" panose="05000000000000000000" pitchFamily="2" charset="2"/>
              <a:buChar char="§"/>
            </a:pPr>
            <a:r>
              <a:rPr lang="en-GB" sz="2400" dirty="0"/>
              <a:t>There needs to be a focus on adoption and be aware of the key strategies and barriers</a:t>
            </a:r>
          </a:p>
          <a:p>
            <a:pPr>
              <a:buFont typeface="Wingdings" panose="05000000000000000000" pitchFamily="2" charset="2"/>
              <a:buChar char="§"/>
            </a:pPr>
            <a:r>
              <a:rPr lang="en-GB" sz="2400" dirty="0"/>
              <a:t>Marketing is changing and both online and offline should be considered</a:t>
            </a:r>
          </a:p>
        </p:txBody>
      </p:sp>
      <p:sp>
        <p:nvSpPr>
          <p:cNvPr id="4" name="Footer Placeholder 3">
            <a:extLst>
              <a:ext uri="{FF2B5EF4-FFF2-40B4-BE49-F238E27FC236}">
                <a16:creationId xmlns:a16="http://schemas.microsoft.com/office/drawing/2014/main" id="{47ADC978-EF55-7619-3E6D-8B04B6716C66}"/>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81819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BAAEE-F3FB-54AD-383C-999DA8609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5BFB4-7BF5-FAB6-6CB6-F1F649A6D1F9}"/>
              </a:ext>
            </a:extLst>
          </p:cNvPr>
          <p:cNvSpPr>
            <a:spLocks noGrp="1"/>
          </p:cNvSpPr>
          <p:nvPr>
            <p:ph type="title"/>
          </p:nvPr>
        </p:nvSpPr>
        <p:spPr/>
        <p:txBody>
          <a:bodyPr/>
          <a:lstStyle/>
          <a:p>
            <a:r>
              <a:rPr lang="en-GB" dirty="0"/>
              <a:t>Revision Questions </a:t>
            </a:r>
          </a:p>
        </p:txBody>
      </p:sp>
      <p:sp>
        <p:nvSpPr>
          <p:cNvPr id="3" name="Content Placeholder 2">
            <a:extLst>
              <a:ext uri="{FF2B5EF4-FFF2-40B4-BE49-F238E27FC236}">
                <a16:creationId xmlns:a16="http://schemas.microsoft.com/office/drawing/2014/main" id="{04F91D97-0EA6-E098-008D-58F33545EE3D}"/>
              </a:ext>
            </a:extLst>
          </p:cNvPr>
          <p:cNvSpPr>
            <a:spLocks noGrp="1"/>
          </p:cNvSpPr>
          <p:nvPr>
            <p:ph idx="1"/>
          </p:nvPr>
        </p:nvSpPr>
        <p:spPr/>
        <p:txBody>
          <a:bodyPr/>
          <a:lstStyle/>
          <a:p>
            <a:pPr marL="514350" indent="-514350">
              <a:buAutoNum type="arabicPeriod"/>
            </a:pPr>
            <a:r>
              <a:rPr lang="en-GB" sz="2400" dirty="0"/>
              <a:t>What examples of change has happened throughout the different industrial eras?</a:t>
            </a:r>
          </a:p>
          <a:p>
            <a:pPr marL="514350" indent="-514350">
              <a:buAutoNum type="arabicPeriod"/>
            </a:pPr>
            <a:r>
              <a:rPr lang="en-GB" sz="2400" dirty="0"/>
              <a:t>What technological adoptions has been made within businesses?</a:t>
            </a:r>
          </a:p>
          <a:p>
            <a:pPr marL="514350" indent="-514350">
              <a:buAutoNum type="arabicPeriod"/>
            </a:pPr>
            <a:r>
              <a:rPr lang="en-GB" sz="2400" dirty="0"/>
              <a:t>What examples of strategies and barriers can you suggest towards technological adoption?</a:t>
            </a:r>
          </a:p>
          <a:p>
            <a:pPr marL="514350" indent="-514350">
              <a:buAutoNum type="arabicPeriod"/>
            </a:pPr>
            <a:r>
              <a:rPr lang="en-GB" sz="2400" dirty="0"/>
              <a:t>Give some examples of online and offline marketing.</a:t>
            </a:r>
          </a:p>
          <a:p>
            <a:pPr marL="514350" indent="-514350">
              <a:buAutoNum type="arabicPeriod"/>
            </a:pPr>
            <a:endParaRPr lang="en-GB" sz="2400" dirty="0"/>
          </a:p>
          <a:p>
            <a:pPr marL="514350" indent="-514350">
              <a:buAutoNum type="arabicPeriod"/>
            </a:pPr>
            <a:endParaRPr lang="en-GB" dirty="0"/>
          </a:p>
          <a:p>
            <a:pPr marL="514350" indent="-514350">
              <a:buAutoNum type="arabicPeriod"/>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id="{6A715452-1F7A-AC91-5F94-A572858BAA40}"/>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09780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7AD9F-A966-0569-A284-FBCC2946B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98B33-9456-3907-3D20-34919E4F3D93}"/>
              </a:ext>
            </a:extLst>
          </p:cNvPr>
          <p:cNvSpPr>
            <a:spLocks noGrp="1"/>
          </p:cNvSpPr>
          <p:nvPr>
            <p:ph type="ctrTitle"/>
          </p:nvPr>
        </p:nvSpPr>
        <p:spPr>
          <a:xfrm>
            <a:off x="755903" y="3399769"/>
            <a:ext cx="10640754" cy="1950829"/>
          </a:xfrm>
        </p:spPr>
        <p:txBody>
          <a:bodyPr anchor="b">
            <a:normAutofit/>
          </a:bodyPr>
          <a:lstStyle/>
          <a:p>
            <a:r>
              <a:rPr lang="en-GB" sz="4000" dirty="0">
                <a:solidFill>
                  <a:schemeClr val="tx2"/>
                </a:solidFill>
              </a:rPr>
              <a:t>End of Chapter 5 presentation </a:t>
            </a:r>
            <a:br>
              <a:rPr lang="en-GB" sz="4000" dirty="0">
                <a:solidFill>
                  <a:schemeClr val="tx2"/>
                </a:solidFill>
              </a:rPr>
            </a:br>
            <a:endParaRPr lang="en-GB" sz="4000" dirty="0">
              <a:solidFill>
                <a:schemeClr val="tx2"/>
              </a:solidFill>
            </a:endParaRPr>
          </a:p>
        </p:txBody>
      </p:sp>
      <p:pic>
        <p:nvPicPr>
          <p:cNvPr id="5" name="Picture 4">
            <a:extLst>
              <a:ext uri="{FF2B5EF4-FFF2-40B4-BE49-F238E27FC236}">
                <a16:creationId xmlns:a16="http://schemas.microsoft.com/office/drawing/2014/main" id="{7EDDAF9E-0E43-EFF7-D683-BB3AB9B2B609}"/>
              </a:ext>
            </a:extLst>
          </p:cNvPr>
          <p:cNvPicPr>
            <a:picLocks noChangeAspect="1"/>
          </p:cNvPicPr>
          <p:nvPr/>
        </p:nvPicPr>
        <p:blipFill>
          <a:blip r:embed="rId2"/>
          <a:stretch>
            <a:fillRect/>
          </a:stretch>
        </p:blipFill>
        <p:spPr>
          <a:xfrm>
            <a:off x="1337661" y="320231"/>
            <a:ext cx="9455225" cy="2836567"/>
          </a:xfrm>
          <a:prstGeom prst="rect">
            <a:avLst/>
          </a:prstGeom>
        </p:spPr>
      </p:pic>
      <p:sp>
        <p:nvSpPr>
          <p:cNvPr id="4" name="Footer Placeholder 3">
            <a:extLst>
              <a:ext uri="{FF2B5EF4-FFF2-40B4-BE49-F238E27FC236}">
                <a16:creationId xmlns:a16="http://schemas.microsoft.com/office/drawing/2014/main" id="{F17C17F7-044D-300D-7603-2F762077093A}"/>
              </a:ext>
            </a:extLst>
          </p:cNvPr>
          <p:cNvSpPr>
            <a:spLocks noGrp="1"/>
          </p:cNvSpPr>
          <p:nvPr>
            <p:ph type="ftr" sz="quarter" idx="3"/>
          </p:nvPr>
        </p:nvSpPr>
        <p:spPr/>
        <p:txBody>
          <a:bodyPr/>
          <a:lstStyle/>
          <a:p>
            <a:r>
              <a:rPr lang="en-GB"/>
              <a:t>© 2026 David Graham et </a:t>
            </a:r>
            <a:r>
              <a:rPr lang="en-GB" sz="1000"/>
              <a:t>al</a:t>
            </a:r>
            <a:r>
              <a:rPr lang="en-GB"/>
              <a:t>. </a:t>
            </a:r>
            <a:r>
              <a:rPr lang="en-GB" i="1"/>
              <a:t>Culinary and Food Service Operations Management for Industry 5.0. </a:t>
            </a:r>
            <a:r>
              <a:rPr lang="en-GB"/>
              <a:t>Goodfellow Publishers</a:t>
            </a:r>
            <a:endParaRPr lang="en-GB" dirty="0">
              <a:latin typeface="Gill Sans MT" panose="020B0502020104020203" pitchFamily="34" charset="0"/>
            </a:endParaRPr>
          </a:p>
        </p:txBody>
      </p:sp>
    </p:spTree>
    <p:extLst>
      <p:ext uri="{BB962C8B-B14F-4D97-AF65-F5344CB8AC3E}">
        <p14:creationId xmlns:p14="http://schemas.microsoft.com/office/powerpoint/2010/main" val="1571898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82C63-D796-7C92-D86D-2D12F9CD3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0FF7-F9A0-5993-DD97-1E086A616139}"/>
              </a:ext>
            </a:extLst>
          </p:cNvPr>
          <p:cNvSpPr>
            <a:spLocks noGrp="1"/>
          </p:cNvSpPr>
          <p:nvPr>
            <p:ph type="title"/>
          </p:nvPr>
        </p:nvSpPr>
        <p:spPr>
          <a:xfrm>
            <a:off x="838200" y="365126"/>
            <a:ext cx="10515600" cy="1995937"/>
          </a:xfrm>
        </p:spPr>
        <p:txBody>
          <a:bodyPr>
            <a:normAutofit/>
          </a:bodyPr>
          <a:lstStyle/>
          <a:p>
            <a:pPr algn="ctr"/>
            <a:r>
              <a:rPr lang="en-GB" dirty="0"/>
              <a:t>Culinary and Food Service Operations Management for Industry 5.0</a:t>
            </a:r>
          </a:p>
        </p:txBody>
      </p:sp>
      <p:sp>
        <p:nvSpPr>
          <p:cNvPr id="3" name="Content Placeholder 2">
            <a:extLst>
              <a:ext uri="{FF2B5EF4-FFF2-40B4-BE49-F238E27FC236}">
                <a16:creationId xmlns:a16="http://schemas.microsoft.com/office/drawing/2014/main" id="{DB993F53-26E9-4B8F-E350-659E42137AE5}"/>
              </a:ext>
            </a:extLst>
          </p:cNvPr>
          <p:cNvSpPr>
            <a:spLocks noGrp="1"/>
          </p:cNvSpPr>
          <p:nvPr>
            <p:ph idx="1"/>
          </p:nvPr>
        </p:nvSpPr>
        <p:spPr>
          <a:xfrm>
            <a:off x="838200" y="2006219"/>
            <a:ext cx="9670576" cy="4486655"/>
          </a:xfrm>
        </p:spPr>
        <p:txBody>
          <a:bodyPr>
            <a:noAutofit/>
          </a:bodyPr>
          <a:lstStyle/>
          <a:p>
            <a:pPr marL="0" indent="0">
              <a:buNone/>
            </a:pPr>
            <a:r>
              <a:rPr lang="en-GB" sz="2000" b="1" dirty="0"/>
              <a:t>David Graham </a:t>
            </a:r>
            <a:r>
              <a:rPr lang="en-GB" sz="2000" dirty="0"/>
              <a:t>is an Associate Head at Sheffield Hallam University within Sheffield Business School, a visiting Research Fellow at the University of Zululand, South Africa and Principal Fellow of Higher Education Academy.</a:t>
            </a:r>
          </a:p>
          <a:p>
            <a:pPr marL="0" indent="0">
              <a:buNone/>
            </a:pPr>
            <a:r>
              <a:rPr lang="en-GB" sz="2000" b="1" dirty="0"/>
              <a:t>Ewen Crilley </a:t>
            </a:r>
            <a:r>
              <a:rPr lang="en-GB" sz="2000" dirty="0"/>
              <a:t>is a Senior Lecturer at Sheffield Hallam University and Course Leader for UG and PG Tourism, Hospitality, Culinary and Aviation.</a:t>
            </a:r>
          </a:p>
          <a:p>
            <a:pPr marL="0" indent="0">
              <a:buNone/>
            </a:pPr>
            <a:r>
              <a:rPr lang="en-GB" sz="2000" b="1" dirty="0"/>
              <a:t>Peter Cox </a:t>
            </a:r>
            <a:r>
              <a:rPr lang="en-GB" sz="2000" dirty="0"/>
              <a:t>worked in the hotel and contract catering for large international companies. He was a Senior Lecturer at Leeds Beckett University specialising in quality and hospitality operations management.</a:t>
            </a:r>
          </a:p>
          <a:p>
            <a:pPr marL="0" indent="0">
              <a:buNone/>
            </a:pPr>
            <a:r>
              <a:rPr lang="en-GB" sz="2000" b="1" dirty="0"/>
              <a:t>John Cousins </a:t>
            </a:r>
            <a:r>
              <a:rPr lang="en-GB" sz="2000" dirty="0"/>
              <a:t>is a consultant, educator, and the author of a range of food and beverage management and service publications,  </a:t>
            </a:r>
            <a:r>
              <a:rPr lang="en-GB" sz="2000"/>
              <a:t>He has </a:t>
            </a:r>
            <a:r>
              <a:rPr lang="en-GB" sz="2000" dirty="0"/>
              <a:t>been conferred at Culinary Arts Laureate and is Director of the Food and Beverage Training Company.</a:t>
            </a:r>
          </a:p>
          <a:p>
            <a:pPr marL="0" indent="0">
              <a:buNone/>
            </a:pPr>
            <a:endParaRPr lang="en-GB" sz="1400" dirty="0"/>
          </a:p>
          <a:p>
            <a:pPr marL="0" indent="0">
              <a:buNone/>
            </a:pPr>
            <a:r>
              <a:rPr lang="en-GB" sz="2000" dirty="0"/>
              <a:t>© 2026 David Graham et al. </a:t>
            </a:r>
            <a:r>
              <a:rPr lang="en-GB" sz="2000" i="1" dirty="0"/>
              <a:t>Culinary and Food Service Operations Management for Industry 5.0.  </a:t>
            </a:r>
            <a:r>
              <a:rPr lang="en-GB" sz="2000" dirty="0"/>
              <a:t>Goodfellow Publishers</a:t>
            </a:r>
          </a:p>
        </p:txBody>
      </p:sp>
      <p:sp>
        <p:nvSpPr>
          <p:cNvPr id="4" name="Footer Placeholder 3">
            <a:extLst>
              <a:ext uri="{FF2B5EF4-FFF2-40B4-BE49-F238E27FC236}">
                <a16:creationId xmlns:a16="http://schemas.microsoft.com/office/drawing/2014/main" id="{A16A1C24-A5E9-4062-7B36-D03B93383719}"/>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356081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F98FE-DFE2-C8AF-28D9-1A6C19561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38E46-ACC9-6C4C-D281-37EA83293AE0}"/>
              </a:ext>
            </a:extLst>
          </p:cNvPr>
          <p:cNvSpPr>
            <a:spLocks noGrp="1"/>
          </p:cNvSpPr>
          <p:nvPr>
            <p:ph type="title"/>
          </p:nvPr>
        </p:nvSpPr>
        <p:spPr/>
        <p:txBody>
          <a:bodyPr/>
          <a:lstStyle/>
          <a:p>
            <a:r>
              <a:rPr lang="en-GB" dirty="0"/>
              <a:t>Introduction to Industry 5.0</a:t>
            </a:r>
            <a:br>
              <a:rPr lang="en-GB" dirty="0"/>
            </a:br>
            <a:endParaRPr lang="en-GB" dirty="0"/>
          </a:p>
        </p:txBody>
      </p:sp>
      <p:sp>
        <p:nvSpPr>
          <p:cNvPr id="3" name="Content Placeholder 2">
            <a:extLst>
              <a:ext uri="{FF2B5EF4-FFF2-40B4-BE49-F238E27FC236}">
                <a16:creationId xmlns:a16="http://schemas.microsoft.com/office/drawing/2014/main" id="{F9FE9D51-C465-E00F-C042-3FCF9BF78730}"/>
              </a:ext>
            </a:extLst>
          </p:cNvPr>
          <p:cNvSpPr>
            <a:spLocks noGrp="1"/>
          </p:cNvSpPr>
          <p:nvPr>
            <p:ph idx="1"/>
          </p:nvPr>
        </p:nvSpPr>
        <p:spPr>
          <a:xfrm>
            <a:off x="397328" y="1450068"/>
            <a:ext cx="10021116" cy="4351338"/>
          </a:xfrm>
        </p:spPr>
        <p:txBody>
          <a:bodyPr>
            <a:normAutofit fontScale="92500" lnSpcReduction="10000"/>
          </a:bodyPr>
          <a:lstStyle/>
          <a:p>
            <a:pPr marL="0" indent="0">
              <a:buNone/>
            </a:pPr>
            <a:endParaRPr lang="en-GB" dirty="0"/>
          </a:p>
          <a:p>
            <a:pPr>
              <a:buFont typeface="Wingdings" panose="05000000000000000000" pitchFamily="2" charset="2"/>
              <a:buChar char="§"/>
            </a:pPr>
            <a:r>
              <a:rPr lang="en-GB" sz="2600" dirty="0"/>
              <a:t>Industry 5.0 marks a significant transition in the way businesses operate, placing a strong emphasis on human-machine collaboration, sustainability and people </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Industry 5.0 blends cutting-edge technologies such as:</a:t>
            </a:r>
          </a:p>
          <a:p>
            <a:pPr lvl="1">
              <a:buFont typeface="Wingdings" panose="05000000000000000000" pitchFamily="2" charset="2"/>
              <a:buChar char="§"/>
            </a:pPr>
            <a:r>
              <a:rPr lang="en-GB" sz="2600" dirty="0"/>
              <a:t>Artificial intelligence (AI)</a:t>
            </a:r>
          </a:p>
          <a:p>
            <a:pPr lvl="1">
              <a:buFont typeface="Wingdings" panose="05000000000000000000" pitchFamily="2" charset="2"/>
              <a:buChar char="§"/>
            </a:pPr>
            <a:r>
              <a:rPr lang="en-GB" sz="2600" dirty="0"/>
              <a:t>big data </a:t>
            </a:r>
          </a:p>
          <a:p>
            <a:pPr lvl="1">
              <a:buFont typeface="Wingdings" panose="05000000000000000000" pitchFamily="2" charset="2"/>
              <a:buChar char="§"/>
            </a:pPr>
            <a:r>
              <a:rPr lang="en-GB" sz="2600" dirty="0"/>
              <a:t>machine learning</a:t>
            </a:r>
          </a:p>
          <a:p>
            <a:pPr lvl="1">
              <a:buFont typeface="Wingdings" panose="05000000000000000000" pitchFamily="2" charset="2"/>
              <a:buChar char="§"/>
            </a:pPr>
            <a:r>
              <a:rPr lang="en-GB" sz="2600" dirty="0"/>
              <a:t>robotics</a:t>
            </a:r>
          </a:p>
          <a:p>
            <a:pPr lvl="1">
              <a:buFont typeface="Wingdings" panose="05000000000000000000" pitchFamily="2" charset="2"/>
              <a:buChar char="§"/>
            </a:pPr>
            <a:r>
              <a:rPr lang="en-GB" sz="2600" dirty="0"/>
              <a:t>with human intuition, creativity, and cultural understanding.</a:t>
            </a:r>
          </a:p>
        </p:txBody>
      </p:sp>
      <p:sp>
        <p:nvSpPr>
          <p:cNvPr id="4" name="Footer Placeholder 3">
            <a:extLst>
              <a:ext uri="{FF2B5EF4-FFF2-40B4-BE49-F238E27FC236}">
                <a16:creationId xmlns:a16="http://schemas.microsoft.com/office/drawing/2014/main" id="{E89D4B95-DD8A-5642-E3E7-64C88D6767D5}"/>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75068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45B1-A29C-AC4E-76B7-190364F2D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75C89-D889-DBD3-75BF-6AF88875C1A0}"/>
              </a:ext>
            </a:extLst>
          </p:cNvPr>
          <p:cNvSpPr>
            <a:spLocks noGrp="1"/>
          </p:cNvSpPr>
          <p:nvPr>
            <p:ph type="title"/>
          </p:nvPr>
        </p:nvSpPr>
        <p:spPr/>
        <p:txBody>
          <a:bodyPr/>
          <a:lstStyle/>
          <a:p>
            <a:r>
              <a:rPr lang="en-GB" dirty="0"/>
              <a:t>Evolution of food service operations 5.0</a:t>
            </a:r>
          </a:p>
        </p:txBody>
      </p:sp>
      <p:pic>
        <p:nvPicPr>
          <p:cNvPr id="6" name="Content Placeholder 5">
            <a:extLst>
              <a:ext uri="{FF2B5EF4-FFF2-40B4-BE49-F238E27FC236}">
                <a16:creationId xmlns:a16="http://schemas.microsoft.com/office/drawing/2014/main" id="{4FE21F1F-0404-F7AE-A28F-696F4844BA3C}"/>
              </a:ext>
            </a:extLst>
          </p:cNvPr>
          <p:cNvPicPr>
            <a:picLocks noGrp="1" noChangeAspect="1"/>
          </p:cNvPicPr>
          <p:nvPr>
            <p:ph idx="1"/>
          </p:nvPr>
        </p:nvPicPr>
        <p:blipFill>
          <a:blip r:embed="rId2"/>
          <a:stretch>
            <a:fillRect/>
          </a:stretch>
        </p:blipFill>
        <p:spPr>
          <a:xfrm>
            <a:off x="1070595" y="1269699"/>
            <a:ext cx="8611181" cy="5064426"/>
          </a:xfrm>
          <a:prstGeom prst="rect">
            <a:avLst/>
          </a:prstGeom>
        </p:spPr>
      </p:pic>
      <p:sp>
        <p:nvSpPr>
          <p:cNvPr id="3" name="Footer Placeholder 2">
            <a:extLst>
              <a:ext uri="{FF2B5EF4-FFF2-40B4-BE49-F238E27FC236}">
                <a16:creationId xmlns:a16="http://schemas.microsoft.com/office/drawing/2014/main" id="{132AAC85-D63F-6D0B-C036-F8CFFE4EFED4}"/>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21399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8F655-18BA-12CA-BEE7-CC60546A4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9AC44-AC96-2CB9-3D32-3A5672408BC0}"/>
              </a:ext>
            </a:extLst>
          </p:cNvPr>
          <p:cNvSpPr>
            <a:spLocks noGrp="1"/>
          </p:cNvSpPr>
          <p:nvPr>
            <p:ph type="title"/>
          </p:nvPr>
        </p:nvSpPr>
        <p:spPr>
          <a:xfrm>
            <a:off x="737616" y="337693"/>
            <a:ext cx="11140440" cy="1079627"/>
          </a:xfrm>
        </p:spPr>
        <p:txBody>
          <a:bodyPr/>
          <a:lstStyle/>
          <a:p>
            <a:r>
              <a:rPr lang="en-GB" dirty="0"/>
              <a:t>Key technologies of Industry 5.0</a:t>
            </a:r>
          </a:p>
        </p:txBody>
      </p:sp>
      <p:sp>
        <p:nvSpPr>
          <p:cNvPr id="3" name="Content Placeholder 2">
            <a:extLst>
              <a:ext uri="{FF2B5EF4-FFF2-40B4-BE49-F238E27FC236}">
                <a16:creationId xmlns:a16="http://schemas.microsoft.com/office/drawing/2014/main" id="{737C0F85-B0D5-0105-B74F-170C85647854}"/>
              </a:ext>
            </a:extLst>
          </p:cNvPr>
          <p:cNvSpPr>
            <a:spLocks noGrp="1"/>
          </p:cNvSpPr>
          <p:nvPr>
            <p:ph idx="1"/>
          </p:nvPr>
        </p:nvSpPr>
        <p:spPr>
          <a:xfrm>
            <a:off x="838200" y="1523873"/>
            <a:ext cx="9585960" cy="4810252"/>
          </a:xfrm>
        </p:spPr>
        <p:txBody>
          <a:bodyPr>
            <a:noAutofit/>
          </a:bodyPr>
          <a:lstStyle/>
          <a:p>
            <a:pPr>
              <a:lnSpc>
                <a:spcPct val="100000"/>
              </a:lnSpc>
              <a:spcBef>
                <a:spcPts val="300"/>
              </a:spcBef>
              <a:buFont typeface="Wingdings" panose="05000000000000000000" pitchFamily="2" charset="2"/>
              <a:buChar char="§"/>
            </a:pPr>
            <a:r>
              <a:rPr lang="en-GB" sz="2400" dirty="0"/>
              <a:t>Rapid evolution of technology across many industries, and the adoption of digital systems from Industry 4.0 has shifted to the emergence of Industry 5.0 </a:t>
            </a:r>
          </a:p>
          <a:p>
            <a:pPr>
              <a:lnSpc>
                <a:spcPct val="100000"/>
              </a:lnSpc>
              <a:spcBef>
                <a:spcPts val="300"/>
              </a:spcBef>
              <a:buFont typeface="Wingdings" panose="05000000000000000000" pitchFamily="2" charset="2"/>
              <a:buChar char="§"/>
            </a:pPr>
            <a:r>
              <a:rPr lang="en-GB" sz="2400" dirty="0"/>
              <a:t>Extending beyond the digital automation focus through reintroducing the value of human collaboration alongside intelligent systems.</a:t>
            </a:r>
          </a:p>
          <a:p>
            <a:pPr>
              <a:lnSpc>
                <a:spcPct val="100000"/>
              </a:lnSpc>
              <a:spcBef>
                <a:spcPts val="300"/>
              </a:spcBef>
              <a:buFont typeface="Wingdings" panose="05000000000000000000" pitchFamily="2" charset="2"/>
              <a:buChar char="§"/>
            </a:pPr>
            <a:r>
              <a:rPr lang="en-GB" sz="2400" dirty="0"/>
              <a:t>A significant amount of interconnected, smart, and adaptive systems designed  to enhance: </a:t>
            </a:r>
          </a:p>
          <a:p>
            <a:pPr lvl="1">
              <a:lnSpc>
                <a:spcPct val="100000"/>
              </a:lnSpc>
              <a:spcBef>
                <a:spcPts val="300"/>
              </a:spcBef>
              <a:buFont typeface="Wingdings" panose="05000000000000000000" pitchFamily="2" charset="2"/>
              <a:buChar char="§"/>
            </a:pPr>
            <a:r>
              <a:rPr lang="en-GB" dirty="0"/>
              <a:t>Productivity</a:t>
            </a:r>
          </a:p>
          <a:p>
            <a:pPr lvl="1">
              <a:lnSpc>
                <a:spcPct val="100000"/>
              </a:lnSpc>
              <a:spcBef>
                <a:spcPts val="300"/>
              </a:spcBef>
              <a:buFont typeface="Wingdings" panose="05000000000000000000" pitchFamily="2" charset="2"/>
              <a:buChar char="§"/>
            </a:pPr>
            <a:r>
              <a:rPr lang="en-GB" dirty="0"/>
              <a:t>Personalisation</a:t>
            </a:r>
          </a:p>
          <a:p>
            <a:pPr lvl="1">
              <a:lnSpc>
                <a:spcPct val="100000"/>
              </a:lnSpc>
              <a:spcBef>
                <a:spcPts val="300"/>
              </a:spcBef>
              <a:buFont typeface="Wingdings" panose="05000000000000000000" pitchFamily="2" charset="2"/>
              <a:buChar char="§"/>
            </a:pPr>
            <a:r>
              <a:rPr lang="en-GB" dirty="0"/>
              <a:t>Customer experiences, </a:t>
            </a:r>
          </a:p>
          <a:p>
            <a:pPr lvl="1">
              <a:lnSpc>
                <a:spcPct val="100000"/>
              </a:lnSpc>
              <a:spcBef>
                <a:spcPts val="300"/>
              </a:spcBef>
              <a:buFont typeface="Wingdings" panose="05000000000000000000" pitchFamily="2" charset="2"/>
              <a:buChar char="§"/>
            </a:pPr>
            <a:r>
              <a:rPr lang="en-GB" dirty="0"/>
              <a:t>Improve operational sustainability</a:t>
            </a:r>
          </a:p>
          <a:p>
            <a:pPr lvl="1">
              <a:lnSpc>
                <a:spcPct val="100000"/>
              </a:lnSpc>
              <a:spcBef>
                <a:spcPts val="300"/>
              </a:spcBef>
              <a:buFont typeface="Wingdings" panose="05000000000000000000" pitchFamily="2" charset="2"/>
              <a:buChar char="§"/>
            </a:pPr>
            <a:r>
              <a:rPr lang="en-GB" dirty="0"/>
              <a:t>Prioritising human-centric, sustainable, and resilient approaches</a:t>
            </a:r>
          </a:p>
        </p:txBody>
      </p:sp>
      <p:sp>
        <p:nvSpPr>
          <p:cNvPr id="4" name="Footer Placeholder 3">
            <a:extLst>
              <a:ext uri="{FF2B5EF4-FFF2-40B4-BE49-F238E27FC236}">
                <a16:creationId xmlns:a16="http://schemas.microsoft.com/office/drawing/2014/main" id="{1A164266-D1CE-F8C2-DE10-F306CB46A09C}"/>
              </a:ext>
            </a:extLst>
          </p:cNvPr>
          <p:cNvSpPr>
            <a:spLocks noGrp="1"/>
          </p:cNvSpPr>
          <p:nvPr>
            <p:ph type="ftr" sz="quarter" idx="11"/>
          </p:nvPr>
        </p:nvSpPr>
        <p:spPr/>
        <p:txBody>
          <a:bodyPr/>
          <a:lstStyle/>
          <a:p>
            <a:r>
              <a:rPr lang="en-GB" dirty="0"/>
              <a:t>© 2026 David Graham et al. </a:t>
            </a:r>
            <a:r>
              <a:rPr lang="en-GB" i="1" dirty="0"/>
              <a:t>Culinary and Food Service Operations Management for Industry 5.0. </a:t>
            </a:r>
            <a:r>
              <a:rPr lang="en-GB" dirty="0"/>
              <a:t>Goodfellow Publishers</a:t>
            </a:r>
            <a:endParaRPr lang="en-GB" sz="1000" dirty="0"/>
          </a:p>
        </p:txBody>
      </p:sp>
    </p:spTree>
    <p:extLst>
      <p:ext uri="{BB962C8B-B14F-4D97-AF65-F5344CB8AC3E}">
        <p14:creationId xmlns:p14="http://schemas.microsoft.com/office/powerpoint/2010/main" val="179013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1C970-AD2A-CBAF-A8E1-6A59ACE6E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690B1-841F-7E39-5BEF-0113CF41CB4A}"/>
              </a:ext>
            </a:extLst>
          </p:cNvPr>
          <p:cNvSpPr>
            <a:spLocks noGrp="1"/>
          </p:cNvSpPr>
          <p:nvPr>
            <p:ph type="title"/>
          </p:nvPr>
        </p:nvSpPr>
        <p:spPr>
          <a:xfrm>
            <a:off x="838200" y="365125"/>
            <a:ext cx="11094720" cy="1134491"/>
          </a:xfrm>
        </p:spPr>
        <p:txBody>
          <a:bodyPr/>
          <a:lstStyle/>
          <a:p>
            <a:r>
              <a:rPr lang="en-GB" dirty="0"/>
              <a:t>Key technologies of Industry 5.0 in food service</a:t>
            </a:r>
          </a:p>
        </p:txBody>
      </p:sp>
      <p:sp>
        <p:nvSpPr>
          <p:cNvPr id="3" name="Content Placeholder 2">
            <a:extLst>
              <a:ext uri="{FF2B5EF4-FFF2-40B4-BE49-F238E27FC236}">
                <a16:creationId xmlns:a16="http://schemas.microsoft.com/office/drawing/2014/main" id="{D1CAC0DC-38E0-3DDD-B2FA-CC8431D5A435}"/>
              </a:ext>
            </a:extLst>
          </p:cNvPr>
          <p:cNvSpPr>
            <a:spLocks noGrp="1"/>
          </p:cNvSpPr>
          <p:nvPr>
            <p:ph idx="1"/>
          </p:nvPr>
        </p:nvSpPr>
        <p:spPr>
          <a:xfrm>
            <a:off x="838200" y="1670176"/>
            <a:ext cx="9105900" cy="4538599"/>
          </a:xfrm>
        </p:spPr>
        <p:txBody>
          <a:bodyPr>
            <a:noAutofit/>
          </a:bodyPr>
          <a:lstStyle/>
          <a:p>
            <a:pPr marL="0" indent="0" algn="l">
              <a:lnSpc>
                <a:spcPct val="100000"/>
              </a:lnSpc>
              <a:spcBef>
                <a:spcPts val="300"/>
              </a:spcBef>
              <a:buNone/>
            </a:pPr>
            <a:r>
              <a:rPr lang="en-GB" sz="2400" b="0" i="0" u="none" strike="noStrike" baseline="0" dirty="0"/>
              <a:t>In the food service sector, these are the technologies that:</a:t>
            </a:r>
          </a:p>
          <a:p>
            <a:pPr algn="l">
              <a:lnSpc>
                <a:spcPct val="100000"/>
              </a:lnSpc>
              <a:spcBef>
                <a:spcPts val="300"/>
              </a:spcBef>
              <a:buFont typeface="Wingdings" panose="05000000000000000000" pitchFamily="2" charset="2"/>
              <a:buChar char="§"/>
            </a:pPr>
            <a:r>
              <a:rPr lang="en-GB" sz="2400" b="0" i="0" u="none" strike="noStrike" baseline="0" dirty="0"/>
              <a:t>Manage transactions (EPOS)</a:t>
            </a:r>
          </a:p>
          <a:p>
            <a:pPr algn="l">
              <a:lnSpc>
                <a:spcPct val="100000"/>
              </a:lnSpc>
              <a:spcBef>
                <a:spcPts val="300"/>
              </a:spcBef>
              <a:buFont typeface="Wingdings" panose="05000000000000000000" pitchFamily="2" charset="2"/>
              <a:buChar char="§"/>
            </a:pPr>
            <a:r>
              <a:rPr lang="en-GB" sz="2400" b="0" i="0" u="none" strike="noStrike" baseline="0" dirty="0"/>
              <a:t>Streamline kitchen operations (smart ovens, digital ordering systems)</a:t>
            </a:r>
          </a:p>
          <a:p>
            <a:pPr algn="l">
              <a:lnSpc>
                <a:spcPct val="100000"/>
              </a:lnSpc>
              <a:spcBef>
                <a:spcPts val="300"/>
              </a:spcBef>
              <a:buFont typeface="Wingdings" panose="05000000000000000000" pitchFamily="2" charset="2"/>
              <a:buChar char="§"/>
            </a:pPr>
            <a:r>
              <a:rPr lang="en-GB" sz="2400" b="0" i="0" u="none" strike="noStrike" baseline="0" dirty="0"/>
              <a:t>Enable customer interaction (AI and SST)</a:t>
            </a:r>
          </a:p>
          <a:p>
            <a:pPr algn="l">
              <a:lnSpc>
                <a:spcPct val="100000"/>
              </a:lnSpc>
              <a:spcBef>
                <a:spcPts val="300"/>
              </a:spcBef>
              <a:buFont typeface="Wingdings" panose="05000000000000000000" pitchFamily="2" charset="2"/>
              <a:buChar char="§"/>
            </a:pPr>
            <a:r>
              <a:rPr lang="en-GB" sz="2400" b="0" i="0" u="none" strike="noStrike" baseline="0" dirty="0"/>
              <a:t>Facilitate service delivery (robotics)</a:t>
            </a:r>
          </a:p>
          <a:p>
            <a:pPr algn="l">
              <a:lnSpc>
                <a:spcPct val="100000"/>
              </a:lnSpc>
              <a:spcBef>
                <a:spcPts val="300"/>
              </a:spcBef>
              <a:buFont typeface="Wingdings" panose="05000000000000000000" pitchFamily="2" charset="2"/>
              <a:buChar char="§"/>
            </a:pPr>
            <a:r>
              <a:rPr lang="en-GB" sz="2400" b="0" i="0" u="none" strike="noStrike" baseline="0" dirty="0"/>
              <a:t>Enhance decision-making through data analytics (big data)</a:t>
            </a:r>
          </a:p>
          <a:p>
            <a:pPr algn="l">
              <a:lnSpc>
                <a:spcPct val="100000"/>
              </a:lnSpc>
              <a:spcBef>
                <a:spcPts val="300"/>
              </a:spcBef>
              <a:buFont typeface="Wingdings" panose="05000000000000000000" pitchFamily="2" charset="2"/>
              <a:buChar char="§"/>
            </a:pPr>
            <a:r>
              <a:rPr lang="en-GB" sz="2400" b="0" i="0" u="none" strike="noStrike" baseline="0" dirty="0"/>
              <a:t>Additionally, immersive technologies like VR, AR, and </a:t>
            </a:r>
            <a:r>
              <a:rPr lang="en-GB" sz="2400" b="0" i="0" u="none" strike="noStrike" baseline="0" dirty="0" err="1"/>
              <a:t>eXtended</a:t>
            </a:r>
            <a:r>
              <a:rPr lang="en-GB" sz="2400" b="0" i="0" u="none" strike="noStrike" baseline="0" dirty="0"/>
              <a:t> reality (XR) are being incorporated</a:t>
            </a:r>
            <a:r>
              <a:rPr lang="en-GB" sz="2400" dirty="0"/>
              <a:t> </a:t>
            </a:r>
            <a:r>
              <a:rPr lang="en-GB" sz="2400" b="0" i="0" u="none" strike="noStrike" baseline="0" dirty="0"/>
              <a:t>to:</a:t>
            </a:r>
          </a:p>
          <a:p>
            <a:pPr lvl="1">
              <a:lnSpc>
                <a:spcPct val="100000"/>
              </a:lnSpc>
              <a:spcBef>
                <a:spcPts val="300"/>
              </a:spcBef>
              <a:buFont typeface="Wingdings" panose="05000000000000000000" pitchFamily="2" charset="2"/>
              <a:buChar char="§"/>
            </a:pPr>
            <a:r>
              <a:rPr lang="en-GB" b="0" i="0" u="none" strike="noStrike" baseline="0" dirty="0"/>
              <a:t>enrich customer engagement and experiences</a:t>
            </a:r>
          </a:p>
          <a:p>
            <a:pPr lvl="1">
              <a:lnSpc>
                <a:spcPct val="100000"/>
              </a:lnSpc>
              <a:spcBef>
                <a:spcPts val="300"/>
              </a:spcBef>
              <a:buFont typeface="Wingdings" panose="05000000000000000000" pitchFamily="2" charset="2"/>
              <a:buChar char="§"/>
            </a:pPr>
            <a:r>
              <a:rPr lang="en-GB" b="0" i="0" u="none" strike="noStrike" baseline="0" dirty="0"/>
              <a:t>support employee training and development </a:t>
            </a:r>
          </a:p>
          <a:p>
            <a:pPr lvl="1">
              <a:lnSpc>
                <a:spcPct val="100000"/>
              </a:lnSpc>
              <a:spcBef>
                <a:spcPts val="300"/>
              </a:spcBef>
              <a:buFont typeface="Wingdings" panose="05000000000000000000" pitchFamily="2" charset="2"/>
              <a:buChar char="§"/>
            </a:pPr>
            <a:r>
              <a:rPr lang="en-GB" b="0" i="0" u="none" strike="noStrike" baseline="0" dirty="0"/>
              <a:t>reshape the current operational landscape</a:t>
            </a:r>
            <a:endParaRPr lang="en-GB" dirty="0"/>
          </a:p>
        </p:txBody>
      </p:sp>
      <p:sp>
        <p:nvSpPr>
          <p:cNvPr id="4" name="Footer Placeholder 3">
            <a:extLst>
              <a:ext uri="{FF2B5EF4-FFF2-40B4-BE49-F238E27FC236}">
                <a16:creationId xmlns:a16="http://schemas.microsoft.com/office/drawing/2014/main" id="{CC655D3D-251F-C909-E844-15BC1E810454}"/>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87103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96B01-E692-7965-B5C0-5607D24A4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2B9D4-B4E7-52F8-1B52-C4CA1D896C29}"/>
              </a:ext>
            </a:extLst>
          </p:cNvPr>
          <p:cNvSpPr>
            <a:spLocks noGrp="1"/>
          </p:cNvSpPr>
          <p:nvPr>
            <p:ph type="title"/>
          </p:nvPr>
        </p:nvSpPr>
        <p:spPr/>
        <p:txBody>
          <a:bodyPr/>
          <a:lstStyle/>
          <a:p>
            <a:r>
              <a:rPr lang="en-GB" dirty="0"/>
              <a:t>Robotics</a:t>
            </a:r>
          </a:p>
        </p:txBody>
      </p:sp>
      <p:sp>
        <p:nvSpPr>
          <p:cNvPr id="3" name="Content Placeholder 2">
            <a:extLst>
              <a:ext uri="{FF2B5EF4-FFF2-40B4-BE49-F238E27FC236}">
                <a16:creationId xmlns:a16="http://schemas.microsoft.com/office/drawing/2014/main" id="{819FE949-8290-6395-22CD-984AA43B81AB}"/>
              </a:ext>
            </a:extLst>
          </p:cNvPr>
          <p:cNvSpPr>
            <a:spLocks noGrp="1"/>
          </p:cNvSpPr>
          <p:nvPr>
            <p:ph idx="1"/>
          </p:nvPr>
        </p:nvSpPr>
        <p:spPr>
          <a:xfrm>
            <a:off x="838200" y="1825625"/>
            <a:ext cx="9089571" cy="4351338"/>
          </a:xfrm>
        </p:spPr>
        <p:txBody>
          <a:bodyPr>
            <a:normAutofit/>
          </a:bodyPr>
          <a:lstStyle/>
          <a:p>
            <a:pPr>
              <a:buFont typeface="Wingdings" panose="05000000000000000000" pitchFamily="2" charset="2"/>
              <a:buChar char="§"/>
            </a:pPr>
            <a:r>
              <a:rPr lang="en-GB" sz="2400" dirty="0"/>
              <a:t>Food delivery, table service, and kitchen assistance</a:t>
            </a:r>
          </a:p>
          <a:p>
            <a:pPr>
              <a:buFont typeface="Wingdings" panose="05000000000000000000" pitchFamily="2" charset="2"/>
              <a:buChar char="§"/>
            </a:pPr>
            <a:r>
              <a:rPr lang="en-GB" sz="2400" dirty="0"/>
              <a:t>Rapidly adopted in fast-casual and Quick-Service Restaurants (QSRs)</a:t>
            </a:r>
          </a:p>
          <a:p>
            <a:pPr>
              <a:buFont typeface="Wingdings" panose="05000000000000000000" pitchFamily="2" charset="2"/>
              <a:buChar char="§"/>
            </a:pPr>
            <a:r>
              <a:rPr lang="en-GB" sz="2400" dirty="0"/>
              <a:t>“Servi”, “Bella”, “Pepper” and “Temi” can navigate dining areas, deliver meals, and clear tables</a:t>
            </a:r>
          </a:p>
          <a:p>
            <a:pPr>
              <a:buFont typeface="Wingdings" panose="05000000000000000000" pitchFamily="2" charset="2"/>
              <a:buChar char="§"/>
            </a:pPr>
            <a:r>
              <a:rPr lang="en-GB" sz="2400" dirty="0"/>
              <a:t>Work collaboratively with human staff</a:t>
            </a:r>
          </a:p>
          <a:p>
            <a:pPr>
              <a:buFont typeface="Wingdings" panose="05000000000000000000" pitchFamily="2" charset="2"/>
              <a:buChar char="§"/>
            </a:pPr>
            <a:r>
              <a:rPr lang="en-GB" sz="2400" dirty="0"/>
              <a:t>Integrated collaboration enables precision in preparation and consistency</a:t>
            </a:r>
          </a:p>
          <a:p>
            <a:pPr>
              <a:buFont typeface="Wingdings" panose="05000000000000000000" pitchFamily="2" charset="2"/>
              <a:buChar char="§"/>
            </a:pPr>
            <a:r>
              <a:rPr lang="en-GB" sz="2400" dirty="0"/>
              <a:t>A new era of collaboration between humans and machines</a:t>
            </a:r>
          </a:p>
        </p:txBody>
      </p:sp>
      <p:sp>
        <p:nvSpPr>
          <p:cNvPr id="4" name="Footer Placeholder 3">
            <a:extLst>
              <a:ext uri="{FF2B5EF4-FFF2-40B4-BE49-F238E27FC236}">
                <a16:creationId xmlns:a16="http://schemas.microsoft.com/office/drawing/2014/main" id="{4461C950-A1FF-7289-3FE0-C4D636560B22}"/>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181385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0DA0-4D67-4B0A-DD05-FC30EB3EA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6200-5D01-BA3C-1CD7-40153D620C88}"/>
              </a:ext>
            </a:extLst>
          </p:cNvPr>
          <p:cNvSpPr>
            <a:spLocks noGrp="1"/>
          </p:cNvSpPr>
          <p:nvPr>
            <p:ph type="title"/>
          </p:nvPr>
        </p:nvSpPr>
        <p:spPr/>
        <p:txBody>
          <a:bodyPr/>
          <a:lstStyle/>
          <a:p>
            <a:r>
              <a:rPr lang="en-GB" dirty="0"/>
              <a:t>Robotics </a:t>
            </a:r>
            <a:r>
              <a:rPr lang="en-GB" sz="2000" dirty="0"/>
              <a:t>(cont’d)</a:t>
            </a:r>
          </a:p>
        </p:txBody>
      </p:sp>
      <p:sp>
        <p:nvSpPr>
          <p:cNvPr id="3" name="Content Placeholder 2">
            <a:extLst>
              <a:ext uri="{FF2B5EF4-FFF2-40B4-BE49-F238E27FC236}">
                <a16:creationId xmlns:a16="http://schemas.microsoft.com/office/drawing/2014/main" id="{8E359FA3-D04E-2C57-5557-F51BAD1B55B1}"/>
              </a:ext>
            </a:extLst>
          </p:cNvPr>
          <p:cNvSpPr>
            <a:spLocks noGrp="1"/>
          </p:cNvSpPr>
          <p:nvPr>
            <p:ph idx="1"/>
          </p:nvPr>
        </p:nvSpPr>
        <p:spPr>
          <a:xfrm>
            <a:off x="838200" y="1825625"/>
            <a:ext cx="9318171" cy="4351338"/>
          </a:xfrm>
        </p:spPr>
        <p:txBody>
          <a:bodyPr>
            <a:normAutofit/>
          </a:bodyPr>
          <a:lstStyle/>
          <a:p>
            <a:pPr>
              <a:buFont typeface="Wingdings" panose="05000000000000000000" pitchFamily="2" charset="2"/>
              <a:buChar char="§"/>
            </a:pPr>
            <a:r>
              <a:rPr lang="en-GB" sz="2400" dirty="0"/>
              <a:t>Can perform high-precision tasks consistently, improving food preparation quality and reducing errors</a:t>
            </a:r>
          </a:p>
          <a:p>
            <a:pPr>
              <a:buFont typeface="Wingdings" panose="05000000000000000000" pitchFamily="2" charset="2"/>
              <a:buChar char="§"/>
            </a:pPr>
            <a:r>
              <a:rPr lang="en-GB" sz="2400" dirty="0"/>
              <a:t>Robotic arms have been programmed to cook and assemble meals</a:t>
            </a:r>
          </a:p>
          <a:p>
            <a:pPr>
              <a:buFont typeface="Wingdings" panose="05000000000000000000" pitchFamily="2" charset="2"/>
              <a:buChar char="§"/>
            </a:pPr>
            <a:r>
              <a:rPr lang="en-GB" sz="2400" dirty="0"/>
              <a:t>Automated fryers and grills can maintain optimal cooking conditions </a:t>
            </a:r>
          </a:p>
          <a:p>
            <a:pPr>
              <a:buFont typeface="Wingdings" panose="05000000000000000000" pitchFamily="2" charset="2"/>
              <a:buChar char="§"/>
            </a:pPr>
            <a:r>
              <a:rPr lang="en-GB" sz="2400" dirty="0"/>
              <a:t>Consistency is beneficial for large-scale operations</a:t>
            </a:r>
          </a:p>
          <a:p>
            <a:pPr>
              <a:buFont typeface="Wingdings" panose="05000000000000000000" pitchFamily="2" charset="2"/>
              <a:buChar char="§"/>
            </a:pPr>
            <a:r>
              <a:rPr lang="en-GB" sz="2400" dirty="0"/>
              <a:t>Full-scale restaurant operation implemented in the USA powered completely by robots</a:t>
            </a:r>
          </a:p>
        </p:txBody>
      </p:sp>
      <p:sp>
        <p:nvSpPr>
          <p:cNvPr id="4" name="Footer Placeholder 3">
            <a:extLst>
              <a:ext uri="{FF2B5EF4-FFF2-40B4-BE49-F238E27FC236}">
                <a16:creationId xmlns:a16="http://schemas.microsoft.com/office/drawing/2014/main" id="{6D93DE21-5FED-E2AA-A0DB-6EB3935B1047}"/>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06182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3E214-78D2-7EA1-7907-A7B4380C4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BC624-73BB-720D-75D5-78BFEF1AF2E2}"/>
              </a:ext>
            </a:extLst>
          </p:cNvPr>
          <p:cNvSpPr>
            <a:spLocks noGrp="1"/>
          </p:cNvSpPr>
          <p:nvPr>
            <p:ph type="title"/>
          </p:nvPr>
        </p:nvSpPr>
        <p:spPr/>
        <p:txBody>
          <a:bodyPr/>
          <a:lstStyle/>
          <a:p>
            <a:r>
              <a:rPr lang="en-GB" dirty="0"/>
              <a:t>Robotics </a:t>
            </a:r>
            <a:r>
              <a:rPr lang="en-GB" sz="2000" dirty="0"/>
              <a:t>(cont’d)</a:t>
            </a:r>
          </a:p>
        </p:txBody>
      </p:sp>
      <p:sp>
        <p:nvSpPr>
          <p:cNvPr id="3" name="Content Placeholder 2">
            <a:extLst>
              <a:ext uri="{FF2B5EF4-FFF2-40B4-BE49-F238E27FC236}">
                <a16:creationId xmlns:a16="http://schemas.microsoft.com/office/drawing/2014/main" id="{E251B51C-AEDE-A3CD-8041-FF478B158648}"/>
              </a:ext>
            </a:extLst>
          </p:cNvPr>
          <p:cNvSpPr>
            <a:spLocks noGrp="1"/>
          </p:cNvSpPr>
          <p:nvPr>
            <p:ph idx="1"/>
          </p:nvPr>
        </p:nvSpPr>
        <p:spPr>
          <a:xfrm>
            <a:off x="838200" y="1825625"/>
            <a:ext cx="9138557" cy="4351338"/>
          </a:xfrm>
        </p:spPr>
        <p:txBody>
          <a:bodyPr>
            <a:normAutofit/>
          </a:bodyPr>
          <a:lstStyle/>
          <a:p>
            <a:pPr>
              <a:buFont typeface="Wingdings" panose="05000000000000000000" pitchFamily="2" charset="2"/>
              <a:buChar char="§"/>
            </a:pPr>
            <a:r>
              <a:rPr lang="en-GB" sz="2400" dirty="0"/>
              <a:t>Robots are increasingly being used in customer-facing roles </a:t>
            </a:r>
          </a:p>
          <a:p>
            <a:pPr>
              <a:buFont typeface="Wingdings" panose="05000000000000000000" pitchFamily="2" charset="2"/>
              <a:buChar char="§"/>
            </a:pPr>
            <a:r>
              <a:rPr lang="en-GB" sz="2400" dirty="0"/>
              <a:t>Deliver food to tables, assist with menu selections, and handle payments, which offers the possibilities of enhancing the dining experience and reducing wait times </a:t>
            </a:r>
          </a:p>
          <a:p>
            <a:pPr>
              <a:buFont typeface="Wingdings" panose="05000000000000000000" pitchFamily="2" charset="2"/>
              <a:buChar char="§"/>
            </a:pPr>
            <a:r>
              <a:rPr lang="en-GB" sz="2400" dirty="0"/>
              <a:t>Robotic servers, equipped with voice recognition and AI, can handle basic customer inquiries, directing human staff’s attention toward more complex requests</a:t>
            </a:r>
          </a:p>
        </p:txBody>
      </p:sp>
      <p:sp>
        <p:nvSpPr>
          <p:cNvPr id="4" name="Footer Placeholder 3">
            <a:extLst>
              <a:ext uri="{FF2B5EF4-FFF2-40B4-BE49-F238E27FC236}">
                <a16:creationId xmlns:a16="http://schemas.microsoft.com/office/drawing/2014/main" id="{CCC57B91-DEE0-49DA-6978-E78E12338FBA}"/>
              </a:ext>
            </a:extLst>
          </p:cNvPr>
          <p:cNvSpPr>
            <a:spLocks noGrp="1"/>
          </p:cNvSpPr>
          <p:nvPr>
            <p:ph type="ftr" sz="quarter" idx="11"/>
          </p:nvPr>
        </p:nvSpPr>
        <p:spPr/>
        <p:txBody>
          <a:bodyPr/>
          <a:lstStyle/>
          <a:p>
            <a:r>
              <a:rPr lang="en-GB"/>
              <a:t>© 2026 David Graham et al. </a:t>
            </a:r>
            <a:r>
              <a:rPr lang="en-GB" i="1"/>
              <a:t>Culinary and Food Service Operations Management for Industry 5.0. </a:t>
            </a:r>
            <a:r>
              <a:rPr lang="en-GB"/>
              <a:t>Goodfellow Publishers</a:t>
            </a:r>
            <a:endParaRPr lang="en-GB" sz="1000" dirty="0"/>
          </a:p>
        </p:txBody>
      </p:sp>
    </p:spTree>
    <p:extLst>
      <p:ext uri="{BB962C8B-B14F-4D97-AF65-F5344CB8AC3E}">
        <p14:creationId xmlns:p14="http://schemas.microsoft.com/office/powerpoint/2010/main" val="289721695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404</TotalTime>
  <Words>2099</Words>
  <Application>Microsoft Office PowerPoint</Application>
  <PresentationFormat>Widescreen</PresentationFormat>
  <Paragraphs>186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Arial</vt:lpstr>
      <vt:lpstr>Gill Sans MT</vt:lpstr>
      <vt:lpstr>Wingdings</vt:lpstr>
      <vt:lpstr>Office Theme</vt:lpstr>
      <vt:lpstr> Chapter 5 Enhanced Food Service Operations in Industry 5.0 </vt:lpstr>
      <vt:lpstr>Chapter 5</vt:lpstr>
      <vt:lpstr>Introduction to Industry 5.0 </vt:lpstr>
      <vt:lpstr>Evolution of food service operations 5.0</vt:lpstr>
      <vt:lpstr>Key technologies of Industry 5.0</vt:lpstr>
      <vt:lpstr>Key technologies of Industry 5.0 in food service</vt:lpstr>
      <vt:lpstr>Robotics</vt:lpstr>
      <vt:lpstr>Robotics (cont’d)</vt:lpstr>
      <vt:lpstr>Robotics (cont’d)</vt:lpstr>
      <vt:lpstr>Human Robot Collaboration </vt:lpstr>
      <vt:lpstr>Strategies and barriers for technology adoption</vt:lpstr>
      <vt:lpstr>Strategies for technology adoption</vt:lpstr>
      <vt:lpstr>Strategies for technology adoption (cont’d)</vt:lpstr>
      <vt:lpstr>Barriers to technology adoption</vt:lpstr>
      <vt:lpstr>Marketing and digital transformations:  Online and offline</vt:lpstr>
      <vt:lpstr>The Marketing Mix (7Ps)</vt:lpstr>
      <vt:lpstr>Offline marketing</vt:lpstr>
      <vt:lpstr>Digital (online) marketing</vt:lpstr>
      <vt:lpstr>Key approaches include:</vt:lpstr>
      <vt:lpstr>Influencer marketing</vt:lpstr>
      <vt:lpstr>Integrating online and offline marketing</vt:lpstr>
      <vt:lpstr>Leveraging big data for marketing</vt:lpstr>
      <vt:lpstr>Summary </vt:lpstr>
      <vt:lpstr>Revision Questions </vt:lpstr>
      <vt:lpstr>End of Chapter 5 presentation  </vt:lpstr>
      <vt:lpstr>Culinary and Food Service Operations Management for Industry 5.0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Enhanced Food Service Operations in Industry 5.0 </dc:title>
  <dc:subject>© 2026 David Graham et al. Culinary and Food Service Operations Management for Industry 5.0. Goodfellow Publishers</dc:subject>
  <dc:creator>David Graham, Ewen Crilley, Peter Cox and John Cousins</dc:creator>
  <dc:description>The presentations are copyright and may only be used or adapted as long as the source is properly acknowledged. No permission has ever been given for the presentations to be published anywhere else, or to be posted online.</dc:description>
  <cp:lastModifiedBy>John Cousins</cp:lastModifiedBy>
  <cp:revision>29</cp:revision>
  <cp:lastPrinted>2026-06-24T12:20:13Z</cp:lastPrinted>
  <dcterms:created xsi:type="dcterms:W3CDTF">2026-06-05T08:47:25Z</dcterms:created>
  <dcterms:modified xsi:type="dcterms:W3CDTF">2026-07-05T13:32:20Z</dcterms:modified>
</cp:coreProperties>
</file>